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358" r:id="rId3"/>
    <p:sldId id="257" r:id="rId4"/>
    <p:sldId id="260" r:id="rId5"/>
    <p:sldId id="266" r:id="rId6"/>
    <p:sldId id="268" r:id="rId7"/>
    <p:sldId id="271" r:id="rId8"/>
    <p:sldId id="270" r:id="rId9"/>
    <p:sldId id="273" r:id="rId10"/>
    <p:sldId id="278" r:id="rId11"/>
    <p:sldId id="279" r:id="rId12"/>
    <p:sldId id="280" r:id="rId13"/>
    <p:sldId id="281" r:id="rId14"/>
    <p:sldId id="287" r:id="rId15"/>
    <p:sldId id="286" r:id="rId16"/>
    <p:sldId id="300" r:id="rId17"/>
    <p:sldId id="288" r:id="rId18"/>
    <p:sldId id="302" r:id="rId19"/>
    <p:sldId id="289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277" r:id="rId28"/>
    <p:sldId id="301" r:id="rId29"/>
    <p:sldId id="303" r:id="rId30"/>
    <p:sldId id="304" r:id="rId31"/>
    <p:sldId id="308" r:id="rId32"/>
    <p:sldId id="309" r:id="rId33"/>
    <p:sldId id="311" r:id="rId34"/>
    <p:sldId id="312" r:id="rId35"/>
    <p:sldId id="313" r:id="rId36"/>
    <p:sldId id="314" r:id="rId37"/>
    <p:sldId id="315" r:id="rId38"/>
    <p:sldId id="306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6" r:id="rId69"/>
    <p:sldId id="347" r:id="rId70"/>
    <p:sldId id="348" r:id="rId71"/>
    <p:sldId id="349" r:id="rId72"/>
    <p:sldId id="350" r:id="rId73"/>
    <p:sldId id="351" r:id="rId74"/>
    <p:sldId id="345" r:id="rId75"/>
    <p:sldId id="352" r:id="rId76"/>
    <p:sldId id="353" r:id="rId77"/>
    <p:sldId id="354" r:id="rId78"/>
    <p:sldId id="355" r:id="rId79"/>
    <p:sldId id="356" r:id="rId80"/>
    <p:sldId id="357" r:id="rId81"/>
    <p:sldId id="264" r:id="rId8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D8C5"/>
    <a:srgbClr val="990033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1B7C-951C-4B75-8DDD-7BCF81514036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444C-1F5F-4D4C-9B3D-AD5647B5FB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444C-1F5F-4D4C-9B3D-AD5647B5FB67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76B854-2B9D-4069-9155-626C8B1F26AC}" type="datetimeFigureOut">
              <a:rPr lang="es-ES" smtClean="0"/>
              <a:pPr/>
              <a:t>13/04/2014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4110BB-5BBC-4B5B-BE17-02DC870A2C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uandinaconsultor.wix.com/h" TargetMode="External"/><Relationship Id="rId2" Type="http://schemas.openxmlformats.org/officeDocument/2006/relationships/hyperlink" Target="http://docentes-investigadores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Esquema_del_proyecto_de_investigacion_accion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youtube.com/watch?v=0ucMSZ672t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search?hl=es&amp;tbo=p&amp;tbm=bks&amp;q=inauthor:%22Stephen+Kemmis%22&amp;source=gbs_metadata_r&amp;cad=5" TargetMode="External"/><Relationship Id="rId2" Type="http://schemas.openxmlformats.org/officeDocument/2006/relationships/hyperlink" Target="http://www.perueduca.pe/documents/60563/ce664fb7-a1dd-450d-a43d-bd8cd65b47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.pe/search?hl=es&amp;tbo=p&amp;tbm=bks&amp;q=inauthor:%22Robin+McTaggart%22&amp;source=gbs_metadata_r&amp;cad=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 investigación acción en el aula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Una reflexión para mejorar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6072206"/>
            <a:ext cx="857256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Hermila</a:t>
            </a:r>
            <a:r>
              <a:rPr lang="es-ES" dirty="0" smtClean="0"/>
              <a:t> </a:t>
            </a:r>
            <a:r>
              <a:rPr lang="es-ES" dirty="0" err="1" smtClean="0"/>
              <a:t>Amoroto</a:t>
            </a:r>
            <a:r>
              <a:rPr lang="es-ES" dirty="0" smtClean="0"/>
              <a:t>           </a:t>
            </a:r>
            <a:r>
              <a:rPr lang="es-ES" dirty="0" smtClean="0"/>
              <a:t> </a:t>
            </a:r>
            <a:r>
              <a:rPr lang="es-ES" dirty="0" smtClean="0">
                <a:hlinkClick r:id="rId2"/>
              </a:rPr>
              <a:t>http://docentes-investigadores.blogspot.com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     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                                      </a:t>
            </a:r>
            <a:r>
              <a:rPr lang="es-ES" dirty="0" smtClean="0">
                <a:hlinkClick r:id="rId3"/>
              </a:rPr>
              <a:t>http</a:t>
            </a:r>
            <a:r>
              <a:rPr lang="es-ES" dirty="0" smtClean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eduandinaconsultor.wix.com/h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>
            <a:stCxn id="4" idx="0"/>
          </p:cNvCxnSpPr>
          <p:nvPr/>
        </p:nvCxnSpPr>
        <p:spPr>
          <a:xfrm rot="16200000" flipH="1">
            <a:off x="4711215" y="3782529"/>
            <a:ext cx="5000660" cy="7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57158" y="1285860"/>
            <a:ext cx="4857784" cy="34163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Se inicia con una “idea general” con el propósito de mejorar o cambiar algún aspecto problemático de la práctica profesional. Identificado el problema se  diagnostica y a continuación se plantea la hipótesis acción o acción estratégica.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Kemmis</a:t>
            </a:r>
            <a:r>
              <a:rPr lang="es-ES" sz="2400" dirty="0" smtClean="0"/>
              <a:t> plantea tres preguntas: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2971792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/>
              <a:t>Planificación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857884" y="1285860"/>
            <a:ext cx="2700000" cy="6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solidFill>
                  <a:prstClr val="black"/>
                </a:solidFill>
              </a:rPr>
              <a:t>Tres </a:t>
            </a:r>
            <a:r>
              <a:rPr lang="es-ES" sz="2800" dirty="0">
                <a:solidFill>
                  <a:prstClr val="black"/>
                </a:solidFill>
              </a:rPr>
              <a:t>aspectos. </a:t>
            </a:r>
          </a:p>
          <a:p>
            <a:pPr lvl="0" algn="ctr"/>
            <a:r>
              <a:rPr lang="es-E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43570" y="2214554"/>
            <a:ext cx="314327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s-ES" sz="2400" dirty="0" smtClean="0">
                <a:solidFill>
                  <a:prstClr val="black"/>
                </a:solidFill>
              </a:rPr>
              <a:t>	El </a:t>
            </a:r>
            <a:r>
              <a:rPr lang="es-ES" sz="2400" dirty="0">
                <a:solidFill>
                  <a:prstClr val="black"/>
                </a:solidFill>
              </a:rPr>
              <a:t>problema o foco de investigación.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43570" y="3429000"/>
            <a:ext cx="30718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diagnóstico del problema o estado de la situación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5857884" y="5026895"/>
            <a:ext cx="271464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hipótesis acción o acción estratégica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285720" y="4857760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</a:rPr>
              <a:t>¿Qué está sucediendo ahora? 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</a:rPr>
              <a:t>¿En qué sentido es problemático? 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</a:rPr>
              <a:t>¿Qué puedo hacer al respecto? </a:t>
            </a:r>
          </a:p>
        </p:txBody>
      </p:sp>
      <p:cxnSp>
        <p:nvCxnSpPr>
          <p:cNvPr id="11" name="10 Forma"/>
          <p:cNvCxnSpPr>
            <a:stCxn id="3" idx="3"/>
            <a:endCxn id="4" idx="0"/>
          </p:cNvCxnSpPr>
          <p:nvPr/>
        </p:nvCxnSpPr>
        <p:spPr>
          <a:xfrm>
            <a:off x="3428992" y="685800"/>
            <a:ext cx="3778892" cy="60006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098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Acción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72066" y="1714488"/>
            <a:ext cx="3286148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En la investigación acción la reflexión recae principalmente sobre la acción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642910" y="4214818"/>
            <a:ext cx="771530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200" i="1" dirty="0" smtClean="0"/>
              <a:t>El Actuar</a:t>
            </a:r>
            <a:r>
              <a:rPr lang="es-ES" sz="3200" dirty="0" smtClean="0"/>
              <a:t> implica un </a:t>
            </a:r>
            <a:r>
              <a:rPr lang="es-ES" sz="3200" dirty="0" smtClean="0">
                <a:solidFill>
                  <a:srgbClr val="00B050"/>
                </a:solidFill>
              </a:rPr>
              <a:t>previo proceso de implementación</a:t>
            </a:r>
            <a:r>
              <a:rPr lang="es-ES" sz="3200" dirty="0" smtClean="0"/>
              <a:t> de recursos y talentos que permitan lograr en cada uno de los ciclos resultados satisfactorios.</a:t>
            </a:r>
            <a:endParaRPr lang="es-ES" sz="3200" dirty="0"/>
          </a:p>
        </p:txBody>
      </p:sp>
      <p:cxnSp>
        <p:nvCxnSpPr>
          <p:cNvPr id="6" name="5 Forma"/>
          <p:cNvCxnSpPr>
            <a:stCxn id="2" idx="3"/>
            <a:endCxn id="3" idx="0"/>
          </p:cNvCxnSpPr>
          <p:nvPr/>
        </p:nvCxnSpPr>
        <p:spPr>
          <a:xfrm>
            <a:off x="2500298" y="685800"/>
            <a:ext cx="4214842" cy="10286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7 Forma"/>
          <p:cNvCxnSpPr>
            <a:stCxn id="3" idx="1"/>
            <a:endCxn id="4" idx="0"/>
          </p:cNvCxnSpPr>
          <p:nvPr/>
        </p:nvCxnSpPr>
        <p:spPr>
          <a:xfrm rot="10800000" flipV="1">
            <a:off x="4500562" y="2622428"/>
            <a:ext cx="571504" cy="159238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encrypted-tbn0.gstatic.com/images?q=tbn:ANd9GcTNd2797PVqVlTC4DkhoR4UAdczyfSpGpYnsBooq5LmqqzSwMrA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1714512" cy="17145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5429256" y="214290"/>
            <a:ext cx="3143272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Observación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2285992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Cómo supervisar la acción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71438" y="3657431"/>
            <a:ext cx="235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Acciones que pueden supervisarse para generar información. 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214282" y="542926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Cómo recoger la información.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2571736" y="5286388"/>
            <a:ext cx="6286544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Podemos  observar lo que las personas dicen o hacen y tratar de descubrir lo que  ocurrió, o preguntarles sobre lo que ocurrió, o también podemos  analizar los materiales o huellas que dejaron. </a:t>
            </a:r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>
            <a:off x="285720" y="2071678"/>
            <a:ext cx="2143140" cy="1071570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1" name="10 Flecha derecha"/>
          <p:cNvSpPr/>
          <p:nvPr/>
        </p:nvSpPr>
        <p:spPr>
          <a:xfrm>
            <a:off x="0" y="3357562"/>
            <a:ext cx="2500298" cy="1785950"/>
          </a:xfrm>
          <a:prstGeom prst="rightArrow">
            <a:avLst>
              <a:gd name="adj1" fmla="val 67655"/>
              <a:gd name="adj2" fmla="val 3675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2" name="11 Flecha derecha"/>
          <p:cNvSpPr/>
          <p:nvPr/>
        </p:nvSpPr>
        <p:spPr>
          <a:xfrm>
            <a:off x="214282" y="5214950"/>
            <a:ext cx="2143140" cy="1071570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cxnSp>
        <p:nvCxnSpPr>
          <p:cNvPr id="14" name="13 Forma"/>
          <p:cNvCxnSpPr>
            <a:stCxn id="2" idx="3"/>
            <a:endCxn id="9" idx="0"/>
          </p:cNvCxnSpPr>
          <p:nvPr/>
        </p:nvCxnSpPr>
        <p:spPr>
          <a:xfrm rot="10800000" flipH="1" flipV="1">
            <a:off x="5429256" y="671490"/>
            <a:ext cx="285752" cy="4614898"/>
          </a:xfrm>
          <a:prstGeom prst="bentConnector4">
            <a:avLst>
              <a:gd name="adj1" fmla="val -79999"/>
              <a:gd name="adj2" fmla="val 54954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571736" y="2085795"/>
            <a:ext cx="63579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s-ES" dirty="0" smtClean="0"/>
              <a:t>Se necesita utilizar técnicas de recogida de datos que aporten evidencias de la calidad del curso de acción emprendido.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s-ES" dirty="0" smtClean="0"/>
              <a:t>Se deben utilizar técnicas que pongan de manifiesto los efectos  derivados de la acción, tanto los buscados como los imprevistos.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6050" y="3800307"/>
            <a:ext cx="5857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s-ES" dirty="0" smtClean="0"/>
              <a:t>Auto observar la propia acción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dirty="0" smtClean="0"/>
              <a:t>Supervisar la acción de otras personas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dirty="0" smtClean="0"/>
              <a:t>Supervisar conversaciones críticas sobre la investigación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214414" y="1214422"/>
            <a:ext cx="74295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observación </a:t>
            </a:r>
            <a:r>
              <a:rPr lang="es-ES" sz="2400" dirty="0" smtClean="0">
                <a:solidFill>
                  <a:srgbClr val="C00000"/>
                </a:solidFill>
              </a:rPr>
              <a:t>recae sobre la acción</a:t>
            </a:r>
            <a:r>
              <a:rPr lang="es-ES" dirty="0" smtClean="0"/>
              <a:t>, ésta se controla y registra a través de la  observación.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098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Reflexión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143636" y="2428868"/>
            <a:ext cx="2786082" cy="15696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tarea de analizar e interpretar </a:t>
            </a:r>
            <a:r>
              <a:rPr lang="es-ES" sz="2400" b="1" dirty="0" smtClean="0">
                <a:solidFill>
                  <a:srgbClr val="C00000"/>
                </a:solidFill>
              </a:rPr>
              <a:t>da sentido a la creatividad.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285720" y="1857364"/>
            <a:ext cx="2571768" cy="41549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Constituye la fase que </a:t>
            </a:r>
            <a:r>
              <a:rPr lang="es-ES" sz="2400" b="1" dirty="0" smtClean="0">
                <a:solidFill>
                  <a:srgbClr val="C00000"/>
                </a:solidFill>
              </a:rPr>
              <a:t>cierra el ciclo </a:t>
            </a:r>
            <a:r>
              <a:rPr lang="es-ES" sz="2400" dirty="0" smtClean="0"/>
              <a:t>y da paso a la </a:t>
            </a:r>
            <a:r>
              <a:rPr lang="es-ES" sz="2400" dirty="0" smtClean="0">
                <a:solidFill>
                  <a:srgbClr val="0070C0"/>
                </a:solidFill>
              </a:rPr>
              <a:t>elaboración del informe </a:t>
            </a:r>
            <a:r>
              <a:rPr lang="es-ES" sz="2400" dirty="0" smtClean="0"/>
              <a:t>y  posiblemente el </a:t>
            </a:r>
            <a:r>
              <a:rPr lang="es-ES" sz="2400" dirty="0" smtClean="0">
                <a:solidFill>
                  <a:srgbClr val="00B050"/>
                </a:solidFill>
              </a:rPr>
              <a:t>replanteamiento del problema para iniciar un nuevo ciclo </a:t>
            </a:r>
            <a:r>
              <a:rPr lang="es-ES" sz="2400" dirty="0" smtClean="0"/>
              <a:t>de la  espiral </a:t>
            </a:r>
            <a:r>
              <a:rPr lang="es-ES" sz="2400" dirty="0" err="1" smtClean="0"/>
              <a:t>autoreflexiva</a:t>
            </a:r>
            <a:r>
              <a:rPr lang="es-ES" sz="2400" dirty="0" smtClean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071802" y="2428868"/>
            <a:ext cx="2928958" cy="30469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Son las tareas orientadas a </a:t>
            </a:r>
            <a:r>
              <a:rPr lang="es-ES" sz="2400" b="1" dirty="0" smtClean="0">
                <a:solidFill>
                  <a:srgbClr val="C00000"/>
                </a:solidFill>
              </a:rPr>
              <a:t>extraer significados </a:t>
            </a:r>
            <a:r>
              <a:rPr lang="es-ES" sz="2400" dirty="0" smtClean="0"/>
              <a:t>relevantes, evidencias o pruebas en relación a los efectos o  consecuencias del plan de acción. </a:t>
            </a:r>
          </a:p>
        </p:txBody>
      </p:sp>
      <p:cxnSp>
        <p:nvCxnSpPr>
          <p:cNvPr id="7" name="6 Conector recto de flecha"/>
          <p:cNvCxnSpPr>
            <a:stCxn id="2" idx="2"/>
            <a:endCxn id="4" idx="0"/>
          </p:cNvCxnSpPr>
          <p:nvPr/>
        </p:nvCxnSpPr>
        <p:spPr>
          <a:xfrm rot="16200000" flipH="1">
            <a:off x="1167994" y="1453754"/>
            <a:ext cx="714364" cy="9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2" idx="2"/>
            <a:endCxn id="5" idx="0"/>
          </p:cNvCxnSpPr>
          <p:nvPr/>
        </p:nvCxnSpPr>
        <p:spPr>
          <a:xfrm rot="16200000" flipH="1">
            <a:off x="2364581" y="257168"/>
            <a:ext cx="1285868" cy="3057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2" idx="2"/>
            <a:endCxn id="3" idx="0"/>
          </p:cNvCxnSpPr>
          <p:nvPr/>
        </p:nvCxnSpPr>
        <p:spPr>
          <a:xfrm rot="16200000" flipH="1">
            <a:off x="3864779" y="-1243030"/>
            <a:ext cx="1285868" cy="605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2" name="Picture 2" descr="https://encrypted-tbn3.gstatic.com/images?q=tbn:ANd9GcQ25LbRcrPIcnohjDHRODZ_EhtGsRTz3jk_P5RhkVKmPjsbaSlU7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0"/>
            <a:ext cx="19145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Tareas básicas del análisis de datos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57158" y="2000240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ES" sz="2800" dirty="0" smtClean="0"/>
              <a:t>Recopilación de la información.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2800" dirty="0" smtClean="0"/>
              <a:t>Reducción de la información.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2800" dirty="0" smtClean="0"/>
              <a:t>Disposición, representación de la información.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2800" dirty="0" smtClean="0"/>
              <a:t>Validación de la información.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2800" dirty="0" smtClean="0"/>
              <a:t>Interpretación de la información.</a:t>
            </a:r>
            <a:endParaRPr lang="es-ES" sz="2800" dirty="0"/>
          </a:p>
        </p:txBody>
      </p:sp>
      <p:sp>
        <p:nvSpPr>
          <p:cNvPr id="80898" name="AutoShape 2" descr="data:image/jpeg;base64,/9j/4AAQSkZJRgABAQAAAQABAAD/2wCEAAkGBxQSEhMUEhQQEBQVFhUYFRUUFBYVFhIUFxQXFxQXFhYYHCggGBolHBQVITEiJSkrLi4uFx8zODMtNygtLisBCgoKDg0OGxAQGiwkHyQsLCwsLCwsLCwsLCwsLCwsLCwsLCwsLCwsLCwsLCwsLCwsLCwsLCwsLCwsLCwsLCwsLP/AABEIAMgA/AMBEQACEQEDEQH/xAAbAAEAAgMBAQAAAAAAAAAAAAAABAYBAwUCB//EAEAQAAIBAgIHBAgEBAQHAAAAAAECAAMRBAUGEiExQVFhEyIycUJygZGhscHRFCNSYjOCkuEHQ1PwFRYXY5Oisv/EABoBAQADAQEBAAAAAAAAAAAAAAABBAUCAwb/xAAqEQEAAgIBBAEDBAMBAQAAAAAAAQIDBBEFEiExIhMVUTJBQmEjgZFxFP/aAAwDAQACEQMRAD8A+3TzdEBAQEBAQEBAQEBAQEBAQEBAQEBAQEBAQEBAQEBAQEBAQEBAQEBAQEBAQEBAQEBAQEBAQEBAQEBAQEBAQEBAQEBAQEBAQNGMxiUl1qjBF5n6c4GjLc3pV79m1yN6nYbc7HhAnQEBAQEBAQEBAQEBAQEBAQEBAQEBAQEBAQEBAQObmeailsHeb4DzgcV89qfqt5ASRW8+zSq9anrDWBIUOqljTF9rdmN+++zbJE3MMO+GemQ/4hH8FRRYqw2kGx7vnIFzyjMO1Wx8QG3r1kDoQEBAQEBAQEBAQEBAQEBAQEBAQEBAQEBAQEDzUawJ5An3CBRcXWLEk7ztkiIWkiJjKBNmU2Zb24g33gwh0tHcBUxKvrFKbIQLWJDAjffhuMgTsXha2FKtcFf1LewPI33Xgd/J83WsLGyuOHPqIS6cgICAgICAgICAgICAgICAgICAgICAgICAgYdbgjmCPfAouNoFWIO8G0kQyskLQLTohh9Wm7n022eS8feTIkdurTDAqwDAixB3ESBT83yd8Me0pazUxt/dS8+Y6+/nJQ7mRZyKw1WsHA/qHPzgdeQkgICAgICAgICAgICAgICAgICAgICAgICBzs0ysVdoOq3PgfOShUc2pHDkdpsvexG0G2/dCUzI8n/EKtUsBSN7AeJrEg+rtEci406YUAKAABYAbgJA9QOdm2b06A73eY7kXax+w6mEKdlGHqNWLIoS7awVfDTF93lJS+hSAgICAgICAgICAgICAgICAgICAgICAgIHNzfM+yFlsXPuXqZKFTxuaYhj/EdfV7vygcjH9o477u55sxYjyvJHrR3Pa2EOrbtaRPgJtY8Sp4SBcKOmFJhtp1geVlPx1o4EbF6Q1amykvZA8fE/2Hxjgesu0eZzr1SRfabm7t5k7o5SsuGwy0xZAFHz8zxkIbYSQEDXiMQqAs5CgcTPPJlrjjm0uq0taeIhV8y0iZjaldF/V6R+wmFtdVtM8Y2tg6dERzkeMPpJVHi1XHUWPvE8sfVssfqjl3fptJ/TPDo4fSdD41ZfLaPvNDH1bHPi0cKd+nZI81nl1sFjUrLrU2Drci45jeJp48lcle6qlek0niUiduXh6qjeQPM2nNr1r7lMVmfUNFTMqS76iD2ieNtrFX3Z3GHJP7Sjvn1AenfyBP0njbqOCP5PWNPNP8UvB4paq6yG4+Us4s1cte6svHJjtjnts3z1cEBAQEBAQEBAQIWa48UUvvY+EfUyYFWwGHq4pyQbID3qhF7nko4n5QgzTCdm5XfyPMHdCUFqd5I0GgIEvBYI1GCqNpkC45dlSUhe2s36j9OUhCcxsCTwiZ4SqVXSWrrHVCWubXHDhxnz2XquSt5iIbOPp1JrEzLz/wAyVv2e7+88/u2X8O/tmP8AMoWM047I2qPSpn9ykX8uc98e9s5I5rDzvoYa+5XPLMX2tJKg9JQfeJt0mZrEyybxEWmIVvSbIsZVqmpRrUmSwAo1FsFIG0hhzlTa0/r/ALrOvs/S/ZWsZkOYp+e5polPaaFPvdqu5iW3g22gcxKsdMpXFMfus/cJm8fhJpuGAINwRcHmDunz1oms8NmJ5jljJdDaVZnK18TR712pK10YNvsD4Rv3Tf0Yx7FPlHmGRt3vht49S+g5Zl1PD01p0lCIOHXiT1mxWsVjiGVa02nmUqdIU3TbKcQX7fDmk3dCOlViqgAkhgRx2kW436TO3tamSO608Lmpnmk9sRyr+XrV1fzjT1uVMHVX2nafhPm8044nijdx90xzZqzLN6WH1RUbVLEAAAk2J8RA3KOJnWHWyZeZrHpGTNWnt2sqzcUHuWXUbxAkbuY6yzpZ8mC/HHhW28Nctef3XqjVDqGUhlYAgjaCDtBE+prPMcsCY4nh7khAQEBAQEBAQOHpPlL1lvSIDAWseI6dZKFOyvO8VgD2dVTUpg+FhZlubnVPxgdzHZvQxSq9JhrDYyNsdRvFxy37RAgyUvDCB2tGqf5nkpP0+sgWiQI2ZMRScgEnVOwC5OzgJzf9M8Oqfqh8tGbf9jF/+E/efMW0Ms254b9dvHFeGpPxtFe0r0WqUWJYNTUipSUm4DpxsCBccpbz9Ljtiae1fFv82mLOhh61OqoZSlReBsGF/I8Zk/5MNvw0OKZKrbk2fjYlQBeAYbF6XHCben1OLfHIyNnQmvyosYM2InlmvFZbqQeIkj5z2OoSvBWYDy1jb4WnyG9WK57RD6bUtziiZdPRyrq11/cCDLXSbTGXhW6lX/Hyu0+lYKJmGYJRW7HbwUbz5StsbNMNebS9sOC+WeKqdmWZPWN22LwUbh9zPmdrcvnn+m9r6tMUf25PaVKr9jhl7SrxY+CkObkcek9NTRtmnmfSNnarjjx7WzJdDKFJG7UfiKtQfmVH2lug5L0n0uLDXHXtiGFkzWvPMs0dA8Cv+QD6zMfrH0MfvhH1r8ccrDh6C01VEAVVACqNwA2ACe0Rw85lBzDOqdJtU3Y8dWx1fPbKWfex4bcSs4dXJljmHrD51Rfc4X1u785OPfwX9WRfVy09wnI4O0EEdNstVvW3qVeYmPb1OggICAgICBHxuCp1V1aiK468PI7xCHzbOMJhsNiqfY1blm1ChF7a2y2uNh222SYHQBkjDQlYtF12uegHxkCwSAgLQMMoOw7YFK0k0W7MtiMIArb6lIbFqjy4N1lHb065a+Pa5rbVsc+fTj0KwdQw3HnvHMHqJ8tkpNLdsvoK2i8cwtGjWam/ZOb/AKCf/mbfTNyZ/wAdv9Mjf1Yj51/2sWJqBVLHcBNq1orEzLLrXmeIfPKj3JPMkz4zPk78k2fUYadlIhKyLbiaYHAFj8h8z7pp9Hx/ObKHUrx2RVZs3ztaV1Wzvy4L5/aaO5v0wxxXzKjradsvmfEKhicQzks7XPEnh9hPm8mW+a3Mt3HjrirxCLl+Gq41tWhdKQNnr8+a0+v7pp6XTpt8rqO1uxX41X/KMppYWnqUwFA3sd7HiSeJm9WKY449Ma1rXnyzXzqim9wei975Twyb2Gnuz1pq5beqoFbShB4UdvOwlK/V8cfpjlar03JPueEOrpRU9FEHnc/aVrdYvP6avevTK/ylVcRgUNV6zNUVnYs1qrqtzv2XlO+1ky+6x/xdx4KY44iUilWVr6rK1t9iDbzlS9LV9xw94mJ9Nv4o0wW1ygG0m5FhO8eTJE8Vl55MeOY+ULNodjK9ZXercUzq9lreIjbrMeV9lh0n1OnXLFP8k+Xz+z9Pv+ELFLiuQEBAQEDRjaHaIyXK6wtcbxA+Xaa6PU8L+FIYvVNdWYnYAistgFvs28ZKHUBgYvtkpWfRY+P2fWRI70gICAgCLwPnmYYUUq1UDcW1gOVwL/EX9s+Z6rWIzeG/06ZnH5aqdXUIbdqm/ulLVmYy14/KzsRzjl2s7zfXQU16ax+k1+p7kcfTrP8A6zdDV899nBqVAoJJsBtMwq1m08Q15niHnKK7qHexR6h470QeFeh3k9SZoztfRx/Tx/7lS/8An+rfvuYnErTUs7BQN5P+9plCtbZLePa5M1pCHhaX4k61bWp4fhSHjrdX/SvSaeGuHX838yoZZy5vFPELN/xtkUJRVaKAWFtp2fARl6tefFI4c4+m193nlyMwzMDbWq/1N8hKU3zZp88yt1pixeuECjmLVTbD0K9fqFKr/UZYx9Oy39vK+7jr6dKho9mFXeKGGHU67D2bpfx9JiPapfqP4T6OgDt/GxlZulMBBLdOn4qqtt7JKR/02wRHfWrVPNqjfQiWK62OvqHjOxef3cmroZisNrDCfh3paxK0yNRgCd2txPUmUtnp8ZZ7uVrDvdkcSl5LoxWrOHxiCkiG60QwbWYekxHDkJOp0+uKeZNndnJHFV7RQBYbAJps9mAgICAgICB8rzrLa2OxrUgTZGu9SxsiI1wqX52t7ZKExKgCgsQuwXubSUthHEbRzgWDRVu84/b9RIkWSQEBAQI+Pxi0kLMbW3DiTyE8c2auKvdZ6YsVslu2FBxNYu7Md5PunyWxmnLebS+mw4ox0iqPWp6wsb2uL9bG9vLZPOl5pPMO717o4lsnNpmZ5lMRERxDBEjkZgRmwSswd++w8OtuT1V4HrvntGa0V7a+HE0iZ5lrxuZ06RsSWc7kXvOfYJ1j175HF8taGHweIr+N6eCpngTrViPIbpo49XBj85LKWTYy38Uq7WX5Vl9A6xD4l/11Brm/t2S1G5q4/wBKrOvs5PbuLpJRUWSm4HQKB84nq+KPUSR03LPuYYOlS/6be8Tn7xT8J+2ZPzANKl/0294j7xT8H2y/5hsXSmnxSp7NX7zqOsYv3iUT0zL+0wjZvpORSJw6lqtxYOABa41tt99r26ybdUx2r8Z4lFOn5It8vTjrnFZrMXqKf03Gw+Q2GZF93N3c9zSrp4u3jtWPKdIFey1LI3P0W+xmxqdSrk+N/EszZ0bY/NfMO4JqqBAQEBAQEDwlIAkgAE7yABfz5wh8w0opapdeTMPiZ0O3UwYTDYVgLXpKD5hRt/3ykCdos35hHNT8xEpWmQEBA5ubZwlEW8T8FH15SltbtMEf2s6+rfNPj0p2Oxr1m1nN+Q4AdBPm9jZvmtzZv4NemKOIR5WWGYCAgIQ016RYW1mQcdXYx8m4ezbO6Xis88ObV5asNgqVEEqqpzY7SfWdjc+0z0nNlyS8/p0r5loqZ3SvqrrVW5U1LfHdPSmplu4vs46t9EYyp/CwlS3N2C/CW6dKvPtWt1CsekpMgzJvQw1PzYn6yxXpMfu8Z6k2jRTMD/m4Yfy/2np9pq4+4yydE8w/1cMf5f7R9poj7jZqfRzMl3fhX9pE5npNXUdRlzMJWxBqOjjDAo2qwVmLA+UztnXx4fHnlfwZrZI5dO8oxHPpZ5QsRm1FNhcE8l7x+E9qa+S3qHnfNSPcrJodnVerUCdlV7GxPaVBbVI3AcSDPodGuavxv6Ym39KZ5p7XOaSiQEBAQEBA+daa07VH6m/vEmBZKtHWwFL9qUz8AD84QgaNtasvUEfCErhIGGNt+yRMxHmSPPpW840itdKO08X4fy8/OY251OK/HH/1qavT5t8sn/FZZiSSSSTvJ4zBtabTzLarSKxxDE5dAgZvAQEDMIQjiXqP2WGTtqnE+gnrHn0l/W0bZZ5n0p59uuN3su0DD2bGVGrHfqDuoPYJvYdHHjhj5dy91twOV0aItTpog6AS5FYj0qzaZTJKCEEJICBV9INDkrv2tJzhq3F1Fw3Rl4yvn1qZfb3w7FsfpCw/+HqHbiK1av0vqr7hPPHpY6fs7vuZLLDl2juGofw6NNTztc+8yzXHWvqFeb2n3LqATtyQEBAQEBAQKLp6lql+aj7fSTAs2WJr4OmOdED/ANYQr2StasnrAe/Z9YStuMxiUl1nIA+J6ATxzZqYq82l3jx2yTxWFOzfO3rGwuicuJ9b7T5zb375Z4r4hvaujXH5t5ly5nL7MBASAgBAEyYjlEzwj4LD1Ma+pRulIGz1ufNaf3mxpdPm3yuy9vdivxq+h5Lk1PDIEpqBzPEnmTxm/SkVjiGLa02nmXRnSCAgICAgICAgICAgICAgICAgUr/EAd5PV+pkwLBou98JRP7be5iPpCFbDalYkei5I9h2TjJaYrMw7pHNoiUHGYx6razm5+A6AT5DPnvltzaX1GDBTFXisNMrvcgICEEDMDzUqBQSxCgbyeEmtZtPEItaIjmXnKMpqY9gSGp4Yexqv2Wb2l0/j5XY23u8/Gr6PgMClFAiAKALbJsxERHEMmZ5nlJkhAQEBAQEBAQEBAQEBAQEBAQECl6feJfVHzMmBCy3PWTC06Sd0jWu3Ha5Nh75kb+7bHbsq09LTrkjvsUWuRfbe0v0mZwefwpXjjN4/KDefIXjiZfU1nxBecuiBmQEDMDVisStNdZjYfEnkBxM9MeO154hxe8UjmUvIdHKmLYVMQClIG6Ujx5F+Z6T6HT0Ixx3W9sLa3JvPFX0OhQCAKoAAmozmyAgICAgICAgICAgICAgICAgICBEzDMUorrObchxJ5ATxzZ6Yo5tL1xYbZZ4qo+kGPOIUuRqjcB0HPrtM51c/wBavc62MP0rdrl5NRLpsKixI2k+fAdZS3NG+bL3Qt6u5XFj7ZdWmLEdLTRrTtx9v9KNrd1+7+3Pdtp8z858lmrxef8A19PinmkAaeT1ZvIHq8JJA0YzGCmBvZm2Kg8THp957YcFstuIeWXNXHHMuzozou1RhXxW1vQT0aY+p6z6TV064o8+3z+ztWyT/S900Ciw2CXlN6gICAgICAgICAgICAgICAgICAhDh51pAtK6pZ3+C+f2mftb9cXiPMr2tpWyzzPiFJxuMaoxZyWPy8hwmBky3y25tLcx46468Vbai/kDqCfjPpNCnbhhgbtu7LKtU8xalrKOJl1UW5Du8hISz+AQMSwZtYk77AXN+EoT07FNpmVyN7JEREMY7BIELpddUXIJuCONr7pU2+n0rSbUWtXeta3bZzkaYcxw2Il7vOXSNisYQRTpjtKreFRw6seAlrX1bZbf0r59iuKFq0W0V7M9rWPaVTvJ3L0UcBPpMGtXFHh8/n2LZZ8rgotullXZgICAgICAgICAgICAgICAgICBrrVgoJYgAbyTa05taKxzKa1m08QqWdaSFrpSuq8W4ny5DrMTb6jM/HG2NXQ4+V1aZpke55lqccR4RqxnpWHFkijmdPsgjMqMosQxtfkQTvn0Wrs4/pxEywdnBfvmYhVqtfXxFNKe41EDPbeNYXC+y+33T0tsxNu2riNeYrzZfH3y2rPdWsFXWdgqjeSbATm1orHMprWbTxDg4rNTXOrTutIbyRYuRu8hxmNubndHbVramp2z3WbqQmNLWhqNZ6j9lhxrP6Tb1pjqefSXNXTtlnmfSpsbcY48e140X0YTDjWPfqHaznexn0WLFXHHEMHLltknmVmAnq8yAgICAgICAgICAgICAgICAgIELMszSit2O3gBvMr59mmGObPbDr3yzxVSc0zV6572xeCjd7eZnzuzuXzT/Tf19SmKP7c8iU1p4IkoamSdRLmYc/HYfaDPSLy4miLQwveDLsK7V8xuntjzTWeXlfFFo4dMZ5U4pTvzube7+80Puk8elH7dHPtDdKldr1GLW3Dcq+QlHNt3ye1zFq0p6h0qGHCiwlSbcrURw8YanUxT9nQ2KNj1eA5heZ6zR09Gbz3WUNrcivir6Jo9o/TwyAKBfieJPMmb9KRSOIYl7zaeZdsCdOSAgICAgICAgICAgICAgICAgICB8yr1mdizEsTxM+MyZbZJ5tL63HjrSOKw1zh2xaBgiEPJEcoaMWndk8nDRhF2+yTyjh4r0rMY5OEnDWVLkgDbcnhJjm3iCZiI8vWW5fUxzWW9PDg7W3NV6DkJsaeh/KzK2t3+NX0rKMqSggVFAAm1FYiOIZEzMzzLoyUEBAQEBAQEBAQEBAQEBAQEBAQEBA+Xz4d9gSRiAkjFoHistwfKEIuFHegecxcJ3mNhb3nlOqUteeIc3tFI5lKyDR+piyGqgpRBuqbi/It0m/p6MU+VmJtbk28VfTMBglpqAoAAmrxwzUuAgICAgICAgICAgICAgICAgICAgICB8wnw77EhDFpIWgLQFoHKqYoU7E3J3BRvY8hPXFinJPEPPLkikcy7mjujL13FbEjd4KfBOV+Zn0epp1xxzPtg7O3bJPEPoeGw4QWAAl9Rbo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900" name="AutoShape 4" descr="data:image/jpeg;base64,/9j/4AAQSkZJRgABAQAAAQABAAD/2wCEAAkGBxQSEhMUEhQQEBQVFhUYFRUUFBYVFhIUFxQXFxQXFhYYHCggGBolHBQVITEiJSkrLi4uFx8zODMtNygtLisBCgoKDg0OGxAQGiwkHyQsLCwsLCwsLCwsLCwsLCwsLCwsLCwsLCwsLCwsLCwsLCwsLCwsLCwsLCwsLCwsLCwsLP/AABEIAMgA/AMBEQACEQEDEQH/xAAbAAEAAgMBAQAAAAAAAAAAAAAABAYBAwUCB//EAEAQAAIBAgIHBAgEBAQHAAAAAAECAAMRBAUGEiExQVFhEyIycUJygZGhscHRFCNSYjOCkuEHQ1PwFRYXY5Oisv/EABoBAQADAQEBAAAAAAAAAAAAAAABBAUCAwb/xAAqEQEAAgIBBAEDBAMBAQAAAAAAAQIDBBEFEiExIhMVUTJBQmEjgZFxFP/aAAwDAQACEQMRAD8A+3TzdEBAQEBAQEBAQEBAQEBAQEBAQEBAQEBAQEBAQEBAQEBAQEBAQEBAQEBAQEBAQEBAQEBAQEBAQEBAQEBAQEBAQEBAQEBAQNGMxiUl1qjBF5n6c4GjLc3pV79m1yN6nYbc7HhAnQEBAQEBAQEBAQEBAQEBAQEBAQEBAQEBAQEBAQObmeailsHeb4DzgcV89qfqt5ASRW8+zSq9anrDWBIUOqljTF9rdmN+++zbJE3MMO+GemQ/4hH8FRRYqw2kGx7vnIFzyjMO1Wx8QG3r1kDoQEBAQEBAQEBAQEBAQEBAQEBAQEBAQEBAQEDzUawJ5An3CBRcXWLEk7ztkiIWkiJjKBNmU2Zb24g33gwh0tHcBUxKvrFKbIQLWJDAjffhuMgTsXha2FKtcFf1LewPI33Xgd/J83WsLGyuOHPqIS6cgICAgICAgICAgICAgICAgICAgICAgICAgYdbgjmCPfAouNoFWIO8G0kQyskLQLTohh9Wm7n022eS8feTIkdurTDAqwDAixB3ESBT83yd8Me0pazUxt/dS8+Y6+/nJQ7mRZyKw1WsHA/qHPzgdeQkgICAgICAgICAgICAgICAgICAgICAgICBzs0ysVdoOq3PgfOShUc2pHDkdpsvexG0G2/dCUzI8n/EKtUsBSN7AeJrEg+rtEci406YUAKAABYAbgJA9QOdm2b06A73eY7kXax+w6mEKdlGHqNWLIoS7awVfDTF93lJS+hSAgICAgICAgICAgICAgICAgICAgICAgIHNzfM+yFlsXPuXqZKFTxuaYhj/EdfV7vygcjH9o477u55sxYjyvJHrR3Pa2EOrbtaRPgJtY8Sp4SBcKOmFJhtp1geVlPx1o4EbF6Q1amykvZA8fE/2Hxjgesu0eZzr1SRfabm7t5k7o5SsuGwy0xZAFHz8zxkIbYSQEDXiMQqAs5CgcTPPJlrjjm0uq0taeIhV8y0iZjaldF/V6R+wmFtdVtM8Y2tg6dERzkeMPpJVHi1XHUWPvE8sfVssfqjl3fptJ/TPDo4fSdD41ZfLaPvNDH1bHPi0cKd+nZI81nl1sFjUrLrU2Drci45jeJp48lcle6qlek0niUiduXh6qjeQPM2nNr1r7lMVmfUNFTMqS76iD2ieNtrFX3Z3GHJP7Sjvn1AenfyBP0njbqOCP5PWNPNP8UvB4paq6yG4+Us4s1cte6svHJjtjnts3z1cEBAQEBAQEBAQIWa48UUvvY+EfUyYFWwGHq4pyQbID3qhF7nko4n5QgzTCdm5XfyPMHdCUFqd5I0GgIEvBYI1GCqNpkC45dlSUhe2s36j9OUhCcxsCTwiZ4SqVXSWrrHVCWubXHDhxnz2XquSt5iIbOPp1JrEzLz/wAyVv2e7+88/u2X8O/tmP8AMoWM047I2qPSpn9ykX8uc98e9s5I5rDzvoYa+5XPLMX2tJKg9JQfeJt0mZrEyybxEWmIVvSbIsZVqmpRrUmSwAo1FsFIG0hhzlTa0/r/ALrOvs/S/ZWsZkOYp+e5polPaaFPvdqu5iW3g22gcxKsdMpXFMfus/cJm8fhJpuGAINwRcHmDunz1oms8NmJ5jljJdDaVZnK18TR712pK10YNvsD4Rv3Tf0Yx7FPlHmGRt3vht49S+g5Zl1PD01p0lCIOHXiT1mxWsVjiGVa02nmUqdIU3TbKcQX7fDmk3dCOlViqgAkhgRx2kW436TO3tamSO608Lmpnmk9sRyr+XrV1fzjT1uVMHVX2nafhPm8044nijdx90xzZqzLN6WH1RUbVLEAAAk2J8RA3KOJnWHWyZeZrHpGTNWnt2sqzcUHuWXUbxAkbuY6yzpZ8mC/HHhW28Nctef3XqjVDqGUhlYAgjaCDtBE+prPMcsCY4nh7khAQEBAQEBAQOHpPlL1lvSIDAWseI6dZKFOyvO8VgD2dVTUpg+FhZlubnVPxgdzHZvQxSq9JhrDYyNsdRvFxy37RAgyUvDCB2tGqf5nkpP0+sgWiQI2ZMRScgEnVOwC5OzgJzf9M8Oqfqh8tGbf9jF/+E/efMW0Ms254b9dvHFeGpPxtFe0r0WqUWJYNTUipSUm4DpxsCBccpbz9Ljtiae1fFv82mLOhh61OqoZSlReBsGF/I8Zk/5MNvw0OKZKrbk2fjYlQBeAYbF6XHCben1OLfHIyNnQmvyosYM2InlmvFZbqQeIkj5z2OoSvBWYDy1jb4WnyG9WK57RD6bUtziiZdPRyrq11/cCDLXSbTGXhW6lX/Hyu0+lYKJmGYJRW7HbwUbz5StsbNMNebS9sOC+WeKqdmWZPWN22LwUbh9zPmdrcvnn+m9r6tMUf25PaVKr9jhl7SrxY+CkObkcek9NTRtmnmfSNnarjjx7WzJdDKFJG7UfiKtQfmVH2lug5L0n0uLDXHXtiGFkzWvPMs0dA8Cv+QD6zMfrH0MfvhH1r8ccrDh6C01VEAVVACqNwA2ACe0Rw85lBzDOqdJtU3Y8dWx1fPbKWfex4bcSs4dXJljmHrD51Rfc4X1u785OPfwX9WRfVy09wnI4O0EEdNstVvW3qVeYmPb1OggICAgICBHxuCp1V1aiK468PI7xCHzbOMJhsNiqfY1blm1ChF7a2y2uNh222SYHQBkjDQlYtF12uegHxkCwSAgLQMMoOw7YFK0k0W7MtiMIArb6lIbFqjy4N1lHb065a+Pa5rbVsc+fTj0KwdQw3HnvHMHqJ8tkpNLdsvoK2i8cwtGjWam/ZOb/AKCf/mbfTNyZ/wAdv9Mjf1Yj51/2sWJqBVLHcBNq1orEzLLrXmeIfPKj3JPMkz4zPk78k2fUYadlIhKyLbiaYHAFj8h8z7pp9Hx/ObKHUrx2RVZs3ztaV1Wzvy4L5/aaO5v0wxxXzKjradsvmfEKhicQzks7XPEnh9hPm8mW+a3Mt3HjrirxCLl+Gq41tWhdKQNnr8+a0+v7pp6XTpt8rqO1uxX41X/KMppYWnqUwFA3sd7HiSeJm9WKY449Ma1rXnyzXzqim9wei975Twyb2Gnuz1pq5beqoFbShB4UdvOwlK/V8cfpjlar03JPueEOrpRU9FEHnc/aVrdYvP6avevTK/ylVcRgUNV6zNUVnYs1qrqtzv2XlO+1ky+6x/xdx4KY44iUilWVr6rK1t9iDbzlS9LV9xw94mJ9Nv4o0wW1ygG0m5FhO8eTJE8Vl55MeOY+ULNodjK9ZXercUzq9lreIjbrMeV9lh0n1OnXLFP8k+Xz+z9Pv+ELFLiuQEBAQEDRjaHaIyXK6wtcbxA+Xaa6PU8L+FIYvVNdWYnYAistgFvs28ZKHUBgYvtkpWfRY+P2fWRI70gICAgCLwPnmYYUUq1UDcW1gOVwL/EX9s+Z6rWIzeG/06ZnH5aqdXUIbdqm/ulLVmYy14/KzsRzjl2s7zfXQU16ax+k1+p7kcfTrP8A6zdDV899nBqVAoJJsBtMwq1m08Q15niHnKK7qHexR6h470QeFeh3k9SZoztfRx/Tx/7lS/8An+rfvuYnErTUs7BQN5P+9plCtbZLePa5M1pCHhaX4k61bWp4fhSHjrdX/SvSaeGuHX838yoZZy5vFPELN/xtkUJRVaKAWFtp2fARl6tefFI4c4+m193nlyMwzMDbWq/1N8hKU3zZp88yt1pixeuECjmLVTbD0K9fqFKr/UZYx9Oy39vK+7jr6dKho9mFXeKGGHU67D2bpfx9JiPapfqP4T6OgDt/GxlZulMBBLdOn4qqtt7JKR/02wRHfWrVPNqjfQiWK62OvqHjOxef3cmroZisNrDCfh3paxK0yNRgCd2txPUmUtnp8ZZ7uVrDvdkcSl5LoxWrOHxiCkiG60QwbWYekxHDkJOp0+uKeZNndnJHFV7RQBYbAJps9mAgICAgICB8rzrLa2OxrUgTZGu9SxsiI1wqX52t7ZKExKgCgsQuwXubSUthHEbRzgWDRVu84/b9RIkWSQEBAQI+Pxi0kLMbW3DiTyE8c2auKvdZ6YsVslu2FBxNYu7Md5PunyWxmnLebS+mw4ox0iqPWp6wsb2uL9bG9vLZPOl5pPMO717o4lsnNpmZ5lMRERxDBEjkZgRmwSswd++w8OtuT1V4HrvntGa0V7a+HE0iZ5lrxuZ06RsSWc7kXvOfYJ1j175HF8taGHweIr+N6eCpngTrViPIbpo49XBj85LKWTYy38Uq7WX5Vl9A6xD4l/11Brm/t2S1G5q4/wBKrOvs5PbuLpJRUWSm4HQKB84nq+KPUSR03LPuYYOlS/6be8Tn7xT8J+2ZPzANKl/0294j7xT8H2y/5hsXSmnxSp7NX7zqOsYv3iUT0zL+0wjZvpORSJw6lqtxYOABa41tt99r26ybdUx2r8Z4lFOn5It8vTjrnFZrMXqKf03Gw+Q2GZF93N3c9zSrp4u3jtWPKdIFey1LI3P0W+xmxqdSrk+N/EszZ0bY/NfMO4JqqBAQEBAQEDwlIAkgAE7yABfz5wh8w0opapdeTMPiZ0O3UwYTDYVgLXpKD5hRt/3ykCdos35hHNT8xEpWmQEBA5ubZwlEW8T8FH15SltbtMEf2s6+rfNPj0p2Oxr1m1nN+Q4AdBPm9jZvmtzZv4NemKOIR5WWGYCAgIQ016RYW1mQcdXYx8m4ezbO6Xis88ObV5asNgqVEEqqpzY7SfWdjc+0z0nNlyS8/p0r5loqZ3SvqrrVW5U1LfHdPSmplu4vs46t9EYyp/CwlS3N2C/CW6dKvPtWt1CsekpMgzJvQw1PzYn6yxXpMfu8Z6k2jRTMD/m4Yfy/2np9pq4+4yydE8w/1cMf5f7R9poj7jZqfRzMl3fhX9pE5npNXUdRlzMJWxBqOjjDAo2qwVmLA+UztnXx4fHnlfwZrZI5dO8oxHPpZ5QsRm1FNhcE8l7x+E9qa+S3qHnfNSPcrJodnVerUCdlV7GxPaVBbVI3AcSDPodGuavxv6Ym39KZ5p7XOaSiQEBAQEBA+daa07VH6m/vEmBZKtHWwFL9qUz8AD84QgaNtasvUEfCErhIGGNt+yRMxHmSPPpW840itdKO08X4fy8/OY251OK/HH/1qavT5t8sn/FZZiSSSSTvJ4zBtabTzLarSKxxDE5dAgZvAQEDMIQjiXqP2WGTtqnE+gnrHn0l/W0bZZ5n0p59uuN3su0DD2bGVGrHfqDuoPYJvYdHHjhj5dy91twOV0aItTpog6AS5FYj0qzaZTJKCEEJICBV9INDkrv2tJzhq3F1Fw3Rl4yvn1qZfb3w7FsfpCw/+HqHbiK1av0vqr7hPPHpY6fs7vuZLLDl2juGofw6NNTztc+8yzXHWvqFeb2n3LqATtyQEBAQEBAQKLp6lql+aj7fSTAs2WJr4OmOdED/ANYQr2StasnrAe/Z9YStuMxiUl1nIA+J6ATxzZqYq82l3jx2yTxWFOzfO3rGwuicuJ9b7T5zb375Z4r4hvaujXH5t5ly5nL7MBASAgBAEyYjlEzwj4LD1Ma+pRulIGz1ufNaf3mxpdPm3yuy9vdivxq+h5Lk1PDIEpqBzPEnmTxm/SkVjiGLa02nmXRnSCAgICAgICAgICAgICAgICAgUr/EAd5PV+pkwLBou98JRP7be5iPpCFbDalYkei5I9h2TjJaYrMw7pHNoiUHGYx6razm5+A6AT5DPnvltzaX1GDBTFXisNMrvcgICEEDMDzUqBQSxCgbyeEmtZtPEItaIjmXnKMpqY9gSGp4Yexqv2Wb2l0/j5XY23u8/Gr6PgMClFAiAKALbJsxERHEMmZ5nlJkhAQEBAQEBAQEBAQEBAQEBAQECl6feJfVHzMmBCy3PWTC06Sd0jWu3Ha5Nh75kb+7bHbsq09LTrkjvsUWuRfbe0v0mZwefwpXjjN4/KDefIXjiZfU1nxBecuiBmQEDMDVisStNdZjYfEnkBxM9MeO154hxe8UjmUvIdHKmLYVMQClIG6Ujx5F+Z6T6HT0Ixx3W9sLa3JvPFX0OhQCAKoAAmozmyAgICAgICAgICAgICAgICAgICBEzDMUorrObchxJ5ATxzZ6Yo5tL1xYbZZ4qo+kGPOIUuRqjcB0HPrtM51c/wBavc62MP0rdrl5NRLpsKixI2k+fAdZS3NG+bL3Qt6u5XFj7ZdWmLEdLTRrTtx9v9KNrd1+7+3Pdtp8z858lmrxef8A19PinmkAaeT1ZvIHq8JJA0YzGCmBvZm2Kg8THp957YcFstuIeWXNXHHMuzozou1RhXxW1vQT0aY+p6z6TV064o8+3z+ztWyT/S900Ciw2CXlN6gICAgICAgICAgICAgICAgICAhDh51pAtK6pZ3+C+f2mftb9cXiPMr2tpWyzzPiFJxuMaoxZyWPy8hwmBky3y25tLcx46468Vbai/kDqCfjPpNCnbhhgbtu7LKtU8xalrKOJl1UW5Du8hISz+AQMSwZtYk77AXN+EoT07FNpmVyN7JEREMY7BIELpddUXIJuCONr7pU2+n0rSbUWtXeta3bZzkaYcxw2Il7vOXSNisYQRTpjtKreFRw6seAlrX1bZbf0r59iuKFq0W0V7M9rWPaVTvJ3L0UcBPpMGtXFHh8/n2LZZ8rgotullXZgICAgICAgICAgICAgICAgICBrrVgoJYgAbyTa05taKxzKa1m08QqWdaSFrpSuq8W4ny5DrMTb6jM/HG2NXQ4+V1aZpke55lqccR4RqxnpWHFkijmdPsgjMqMosQxtfkQTvn0Wrs4/pxEywdnBfvmYhVqtfXxFNKe41EDPbeNYXC+y+33T0tsxNu2riNeYrzZfH3y2rPdWsFXWdgqjeSbATm1orHMprWbTxDg4rNTXOrTutIbyRYuRu8hxmNubndHbVramp2z3WbqQmNLWhqNZ6j9lhxrP6Tb1pjqefSXNXTtlnmfSpsbcY48e140X0YTDjWPfqHaznexn0WLFXHHEMHLltknmVmAnq8yAgICAgICAgICAgICAgICAgIELMszSit2O3gBvMr59mmGObPbDr3yzxVSc0zV6572xeCjd7eZnzuzuXzT/Tf19SmKP7c8iU1p4IkoamSdRLmYc/HYfaDPSLy4miLQwveDLsK7V8xuntjzTWeXlfFFo4dMZ5U4pTvzube7+80Puk8elH7dHPtDdKldr1GLW3Dcq+QlHNt3ye1zFq0p6h0qGHCiwlSbcrURw8YanUxT9nQ2KNj1eA5heZ6zR09Gbz3WUNrcivir6Jo9o/TwyAKBfieJPMmb9KRSOIYl7zaeZdsCdOSAgICAgICAgICAgICAgICAgICB8yr1mdizEsTxM+MyZbZJ5tL63HjrSOKw1zh2xaBgiEPJEcoaMWndk8nDRhF2+yTyjh4r0rMY5OEnDWVLkgDbcnhJjm3iCZiI8vWW5fUxzWW9PDg7W3NV6DkJsaeh/KzK2t3+NX0rKMqSggVFAAm1FYiOIZEzMzzLoyUEBAQEBAQEBAQEBAQEBAQEBAQEBA+Xz4d9gSRiAkjFoHistwfKEIuFHegecxcJ3mNhb3nlOqUteeIc3tFI5lKyDR+piyGqgpRBuqbi/It0m/p6MU+VmJtbk28VfTMBglpqAoAAmrxwzUuAgICAgICAgICAgICAgICAgICAgICB8wnw77EhDFpIWgLQFoHKqYoU7E3J3BRvY8hPXFinJPEPPLkikcy7mjujL13FbEjd4KfBOV+Zn0epp1xxzPtg7O3bJPEPoeGw4QWAAl9Rbo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El informe de investigación-acción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1428736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Significa, comunicar la  investigación es la mejor manera de validarla. Hacer pública la investigación conduce a investigación a corroborar o a criticar los resultados. Comporta  asegurar la confidencialidad y el anonimato, tener presente las consideraciones  éticas de la investigación. Cualquier audiencia que elija para su informe, tendrá  que hacer dos importantes decisiones </a:t>
            </a:r>
          </a:p>
          <a:p>
            <a:pPr algn="just"/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 Cuál va a ser el contenido. </a:t>
            </a:r>
          </a:p>
          <a:p>
            <a:pPr algn="just"/>
            <a:r>
              <a:rPr lang="es-ES" sz="2400" dirty="0" smtClean="0"/>
              <a:t> Formato de presentación. </a:t>
            </a:r>
          </a:p>
          <a:p>
            <a:pPr algn="just"/>
            <a:r>
              <a:rPr lang="es-E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01080" cy="9144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hlinkClick r:id="rId2" action="ppaction://hlinkfile"/>
              </a:rPr>
              <a:t>Esquema del proyecto </a:t>
            </a:r>
            <a:r>
              <a:rPr lang="es-ES" dirty="0" smtClean="0"/>
              <a:t>de investigación acción (FONDEP)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1476453"/>
            <a:ext cx="821537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 Generales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Contexto de la investigación </a:t>
            </a:r>
            <a:endParaRPr lang="es-P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Identificación </a:t>
            </a:r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y tratamiento del </a:t>
            </a: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problema </a:t>
            </a:r>
            <a:endParaRPr lang="es-P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Formulación </a:t>
            </a:r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de Objetivos </a:t>
            </a:r>
            <a:endParaRPr lang="es-P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Sustento </a:t>
            </a:r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Teórico </a:t>
            </a: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Formulación </a:t>
            </a:r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y ejecución del Plan de </a:t>
            </a: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acción </a:t>
            </a:r>
            <a:endParaRPr lang="es-P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Sistematización  </a:t>
            </a:r>
            <a:endParaRPr lang="es-P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Conclusiones  </a:t>
            </a:r>
          </a:p>
          <a:p>
            <a:pPr marL="342900" lvl="0" indent="-342900"/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Fuentes </a:t>
            </a:r>
            <a:r>
              <a:rPr lang="es-P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P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Información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PROCESO DE INVESTIGACIÓN-ACCIÓN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42910" y="1428736"/>
            <a:ext cx="29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prstClr val="black"/>
                </a:solidFill>
              </a:rPr>
              <a:t>Etapa 1. Planteamiento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</a:rPr>
              <a:t>del problema/ Objetivos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57422" y="2428868"/>
            <a:ext cx="284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prstClr val="black"/>
                </a:solidFill>
              </a:rPr>
              <a:t>Etapa 2. Hipótesis de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</a:rPr>
              <a:t>acción y plan de 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28992" y="3500438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prstClr val="black"/>
                </a:solidFill>
              </a:rPr>
              <a:t>Etapa 3. </a:t>
            </a:r>
            <a:r>
              <a:rPr lang="es-ES" dirty="0" smtClean="0">
                <a:solidFill>
                  <a:prstClr val="black"/>
                </a:solidFill>
              </a:rPr>
              <a:t>Desarrollo de </a:t>
            </a:r>
            <a:r>
              <a:rPr lang="es-ES" dirty="0">
                <a:solidFill>
                  <a:prstClr val="black"/>
                </a:solidFill>
              </a:rPr>
              <a:t>la propuesta </a:t>
            </a:r>
            <a:r>
              <a:rPr lang="es-ES" dirty="0" smtClean="0">
                <a:solidFill>
                  <a:prstClr val="black"/>
                </a:solidFill>
              </a:rPr>
              <a:t>de mejoramiento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86314" y="457200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dirty="0">
                <a:solidFill>
                  <a:prstClr val="black"/>
                </a:solidFill>
              </a:rPr>
              <a:t>Etapa 4. Evaluación y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</a:rPr>
              <a:t>lecciones aprendidas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57884" y="557214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Etapa 5. Difusión de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</a:rPr>
              <a:t>resultados</a:t>
            </a:r>
          </a:p>
        </p:txBody>
      </p:sp>
      <p:sp>
        <p:nvSpPr>
          <p:cNvPr id="9" name="8 Elipse"/>
          <p:cNvSpPr/>
          <p:nvPr/>
        </p:nvSpPr>
        <p:spPr>
          <a:xfrm>
            <a:off x="285720" y="1214422"/>
            <a:ext cx="3528000" cy="10715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1928794" y="2357430"/>
            <a:ext cx="3528000" cy="8572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3286116" y="3357562"/>
            <a:ext cx="3492000" cy="8572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214810" y="4429132"/>
            <a:ext cx="3528000" cy="8572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143504" y="5429264"/>
            <a:ext cx="3528000" cy="8572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curvada hacia la derecha"/>
          <p:cNvSpPr/>
          <p:nvPr/>
        </p:nvSpPr>
        <p:spPr>
          <a:xfrm rot="18520156">
            <a:off x="1109519" y="2170154"/>
            <a:ext cx="484572" cy="1245114"/>
          </a:xfrm>
          <a:prstGeom prst="curvedRightArrow">
            <a:avLst>
              <a:gd name="adj1" fmla="val 2922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Flecha curvada hacia la derecha"/>
          <p:cNvSpPr/>
          <p:nvPr/>
        </p:nvSpPr>
        <p:spPr>
          <a:xfrm rot="18651836">
            <a:off x="2418036" y="3164836"/>
            <a:ext cx="362731" cy="1081814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Flecha curvada hacia la derecha"/>
          <p:cNvSpPr/>
          <p:nvPr/>
        </p:nvSpPr>
        <p:spPr>
          <a:xfrm rot="19059374">
            <a:off x="3610623" y="4153902"/>
            <a:ext cx="428992" cy="1026963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Flecha curvada hacia la derecha"/>
          <p:cNvSpPr/>
          <p:nvPr/>
        </p:nvSpPr>
        <p:spPr>
          <a:xfrm rot="19059374">
            <a:off x="4536807" y="5463961"/>
            <a:ext cx="366828" cy="854305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arriba"/>
          <p:cNvSpPr/>
          <p:nvPr/>
        </p:nvSpPr>
        <p:spPr>
          <a:xfrm rot="18896327">
            <a:off x="6594217" y="418342"/>
            <a:ext cx="571504" cy="5826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929058" y="150017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Identificación y tratamiento del problema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5000628" y="1785926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es-PE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Formulación de Objetivos </a:t>
            </a:r>
            <a:endParaRPr lang="es-PE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786446" y="2571744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s-PE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Formulación y ejecución del Plan de acción </a:t>
            </a:r>
            <a:endParaRPr lang="es-PE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28794" y="1643050"/>
            <a:ext cx="521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dirty="0">
                <a:solidFill>
                  <a:prstClr val="black"/>
                </a:solidFill>
              </a:rPr>
              <a:t>Etapa 1. Planteamiento</a:t>
            </a:r>
          </a:p>
          <a:p>
            <a:pPr lvl="0" algn="ctr"/>
            <a:r>
              <a:rPr lang="es-ES" sz="3600" dirty="0">
                <a:solidFill>
                  <a:prstClr val="black"/>
                </a:solidFill>
              </a:rPr>
              <a:t>del problema/ Objetivos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910" y="4000504"/>
            <a:ext cx="821537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es-ES" sz="2400" dirty="0" smtClean="0"/>
              <a:t>Formula </a:t>
            </a:r>
            <a:r>
              <a:rPr lang="es-ES" sz="2400" dirty="0"/>
              <a:t>adecuadamente un problema relacionado con </a:t>
            </a:r>
            <a:r>
              <a:rPr lang="es-ES" sz="2400" dirty="0" smtClean="0"/>
              <a:t>su </a:t>
            </a:r>
            <a:r>
              <a:rPr lang="es-ES" sz="2400" dirty="0"/>
              <a:t>práctica docente en el aula con la ayuda de </a:t>
            </a:r>
            <a:r>
              <a:rPr lang="es-ES" sz="2400" dirty="0" smtClean="0"/>
              <a:t>la técnica </a:t>
            </a:r>
            <a:r>
              <a:rPr lang="es-ES" sz="2400" dirty="0"/>
              <a:t>del árbol de problema.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400" dirty="0" smtClean="0"/>
              <a:t>Plantea </a:t>
            </a:r>
            <a:r>
              <a:rPr lang="es-ES" sz="2400" dirty="0"/>
              <a:t>los objetivos que orienten las actividades para superar la situación problemática en el aula, con </a:t>
            </a:r>
            <a:r>
              <a:rPr lang="es-ES" sz="2400" dirty="0" smtClean="0"/>
              <a:t>la ayuda </a:t>
            </a:r>
            <a:r>
              <a:rPr lang="es-ES" sz="2400" dirty="0"/>
              <a:t>de la </a:t>
            </a:r>
            <a:r>
              <a:rPr lang="es-ES" sz="2000" dirty="0"/>
              <a:t>técnica del árbol de objetivos.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282" y="214290"/>
            <a:ext cx="8429684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1: </a:t>
            </a:r>
            <a:r>
              <a:rPr lang="es-ES" b="1" dirty="0"/>
              <a:t>Identificación de un problema educativo a nivel </a:t>
            </a:r>
            <a:r>
              <a:rPr lang="es-ES" b="1" dirty="0" smtClean="0"/>
              <a:t>de </a:t>
            </a:r>
            <a:r>
              <a:rPr lang="es-ES" dirty="0" smtClean="0"/>
              <a:t>aula</a:t>
            </a:r>
            <a:r>
              <a:rPr lang="es-ES" dirty="0"/>
              <a:t>, en el que el docente se asume como parte. Luego </a:t>
            </a:r>
            <a:r>
              <a:rPr lang="es-ES" b="1" dirty="0"/>
              <a:t>se formulan los objetivos y se realiza la revisión </a:t>
            </a:r>
            <a:r>
              <a:rPr lang="es-ES" b="1" dirty="0" smtClean="0"/>
              <a:t>teórica </a:t>
            </a:r>
            <a:r>
              <a:rPr lang="es-ES" dirty="0" smtClean="0"/>
              <a:t>para </a:t>
            </a:r>
            <a:r>
              <a:rPr lang="es-ES" dirty="0"/>
              <a:t>contar con nuevos referentes y poder proponer un </a:t>
            </a:r>
            <a:r>
              <a:rPr lang="es-ES" b="1" dirty="0"/>
              <a:t>plan de acciones como alternativa de </a:t>
            </a:r>
            <a:r>
              <a:rPr lang="es-ES" b="1" dirty="0" smtClean="0"/>
              <a:t>solución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85720" y="1643050"/>
            <a:ext cx="8429684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2: </a:t>
            </a:r>
            <a:r>
              <a:rPr lang="es-ES" b="1" dirty="0"/>
              <a:t>Hipótesis de acción y plan de acciones. Cabe señalar que se trata de propuestas </a:t>
            </a:r>
            <a:r>
              <a:rPr lang="es-ES" b="1" dirty="0" smtClean="0"/>
              <a:t>que </a:t>
            </a:r>
            <a:r>
              <a:rPr lang="es-ES" dirty="0" smtClean="0"/>
              <a:t>pueden </a:t>
            </a:r>
            <a:r>
              <a:rPr lang="es-ES" dirty="0"/>
              <a:t>modificarse en el proceso mismo de la ejecución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0" y="2500306"/>
            <a:ext cx="8358246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 Desarrollo </a:t>
            </a:r>
            <a:r>
              <a:rPr lang="es-ES" b="1" dirty="0"/>
              <a:t>de la </a:t>
            </a:r>
            <a:r>
              <a:rPr lang="es-ES" b="1" dirty="0" smtClean="0"/>
              <a:t>propuesta de </a:t>
            </a:r>
            <a:r>
              <a:rPr lang="es-ES" b="1" dirty="0"/>
              <a:t>mejoramiento, es la ejecución propiamente dicha de la investigación-acción (encontrarás mayor </a:t>
            </a:r>
            <a:r>
              <a:rPr lang="es-ES" b="1" dirty="0" smtClean="0"/>
              <a:t>explicación </a:t>
            </a:r>
            <a:r>
              <a:rPr lang="es-ES" dirty="0" smtClean="0"/>
              <a:t>más </a:t>
            </a:r>
            <a:r>
              <a:rPr lang="es-ES" dirty="0"/>
              <a:t>adelante)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3357562"/>
            <a:ext cx="8358246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4. </a:t>
            </a:r>
            <a:r>
              <a:rPr lang="es-ES" b="1" dirty="0" smtClean="0"/>
              <a:t>Evaluación </a:t>
            </a:r>
            <a:r>
              <a:rPr lang="es-ES" b="1" dirty="0"/>
              <a:t>y lecciones aprendidas, valora los procesos y resultados logrados</a:t>
            </a:r>
            <a:r>
              <a:rPr lang="es-ES" b="1" dirty="0" smtClean="0"/>
              <a:t>; </a:t>
            </a:r>
            <a:r>
              <a:rPr lang="es-ES" dirty="0" smtClean="0"/>
              <a:t>es </a:t>
            </a:r>
            <a:r>
              <a:rPr lang="es-ES" dirty="0"/>
              <a:t>una etapa, que si bien se propone después de la ejecución, se va realizando desde el momento en que se </a:t>
            </a:r>
            <a:r>
              <a:rPr lang="es-ES" dirty="0" smtClean="0"/>
              <a:t>da inicio </a:t>
            </a:r>
            <a:r>
              <a:rPr lang="es-ES" dirty="0"/>
              <a:t>a la investigación-acción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20" y="4429132"/>
            <a:ext cx="8286808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5. </a:t>
            </a:r>
            <a:r>
              <a:rPr lang="es-ES" b="1" dirty="0"/>
              <a:t>Difusión de resultados, la cual da a conocer los </a:t>
            </a:r>
            <a:r>
              <a:rPr lang="es-ES" b="1" dirty="0" smtClean="0"/>
              <a:t>resultados </a:t>
            </a:r>
            <a:r>
              <a:rPr lang="es-ES" dirty="0" smtClean="0"/>
              <a:t>a </a:t>
            </a:r>
            <a:r>
              <a:rPr lang="es-ES" dirty="0"/>
              <a:t>públicos diversos como aporte a la mejora educativa y como punto de partida para continuar la espiral de </a:t>
            </a:r>
            <a:r>
              <a:rPr lang="es-ES" dirty="0" smtClean="0"/>
              <a:t>la investigación-acción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14480" y="42860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hlinkClick r:id="rId4"/>
              </a:rPr>
              <a:t>Una reflexión interesante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1714480" y="592933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hlinkClick r:id="rId4"/>
              </a:rPr>
              <a:t>http://www.youtube.com/watch?v=0ucMSZ672tI</a:t>
            </a:r>
            <a:endParaRPr lang="es-ES" dirty="0"/>
          </a:p>
        </p:txBody>
      </p:sp>
    </p:spTree>
    <p:controls>
      <p:control spid="1026" name="ShockwaveFlash1" r:id="rId2" imgW="4321080" imgH="4032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aprendeenlinea.udea.edu.co/lms/moodle/file.php/327/Capitulo_4/Documentos/arbol_ejemp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5286411" cy="510811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Técnicas  para conocer y describir un problema: listado de problemas, el FODA, Modelo de espina de Ishikawa, y otras.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285720" y="1428736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¿En qué consiste la técnica del árbol de problema?</a:t>
            </a:r>
            <a:endParaRPr lang="es-ES" sz="2000" dirty="0"/>
          </a:p>
        </p:txBody>
      </p:sp>
      <p:sp>
        <p:nvSpPr>
          <p:cNvPr id="36866" name="AutoShape 2" descr="http://aprendeenlinea.udea.edu.co/lms/moodle/file.php/327/Capitulo_4/Documentos/arbol_ejempl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85720" y="4857760"/>
            <a:ext cx="1714512" cy="7336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CAUSAS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 flipH="1">
            <a:off x="7072330" y="1428736"/>
            <a:ext cx="1490674" cy="7336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EFECTOS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 flipH="1">
            <a:off x="5786446" y="3214686"/>
            <a:ext cx="2643206" cy="7336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PROBLEMA CENTRAL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modo de ejemplo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785786" y="172084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si </a:t>
            </a:r>
            <a:r>
              <a:rPr lang="es-ES" dirty="0"/>
              <a:t>lo que te preocupa es el bajo rendimiento de tus estudiantes, podrás plantearte </a:t>
            </a:r>
            <a:r>
              <a:rPr lang="es-ES" dirty="0" smtClean="0"/>
              <a:t>algunas preguntas </a:t>
            </a:r>
            <a:r>
              <a:rPr lang="es-ES" dirty="0"/>
              <a:t>al respecto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00100" y="2571744"/>
            <a:ext cx="657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¿Qué pasa con los estudiantes cuando trabajan en grupo?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 ¿Cómo trabajan?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 ¿Cómo se organizan?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 ¿A qué o a quiénes afecta el problema?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 ¿Cuántos están afectados y en qué magnitud?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 ¿Desde cuándo?, ¿con qué frecuencia?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 ¿Dónde ocurre?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7356" y="3071810"/>
            <a:ext cx="535785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Los niños y las niñas de 5 años del aula azul presentan bajo nivel de habilidades  sociales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1285860"/>
            <a:ext cx="214314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Los </a:t>
            </a:r>
            <a:r>
              <a:rPr lang="es-ES" dirty="0" smtClean="0">
                <a:solidFill>
                  <a:srgbClr val="0070C0"/>
                </a:solidFill>
              </a:rPr>
              <a:t>niños y niñas </a:t>
            </a:r>
            <a:r>
              <a:rPr lang="es-ES" dirty="0">
                <a:solidFill>
                  <a:srgbClr val="0070C0"/>
                </a:solidFill>
              </a:rPr>
              <a:t>muestran</a:t>
            </a:r>
          </a:p>
          <a:p>
            <a:pPr algn="ctr"/>
            <a:r>
              <a:rPr lang="es-ES" dirty="0" smtClean="0">
                <a:solidFill>
                  <a:srgbClr val="0070C0"/>
                </a:solidFill>
              </a:rPr>
              <a:t>Actitudes agresivas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4357694"/>
            <a:ext cx="2143140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Las estrategias didácticas que utilizo no enfatizan el aspecto emocional de los niños y niñas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4876" y="4357694"/>
            <a:ext cx="1928826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ambiente social  en que se desenvuelven los niños y niñas es violento.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786578" y="4357694"/>
            <a:ext cx="2143140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ambiente familiar  no favorece el desarrollo de la autoestima y las habilidades sociales.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85984" y="4357694"/>
            <a:ext cx="2357454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clima social de aula no favorece  el desarrollo de las competencias emocionales y sociales.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571736" y="1285860"/>
            <a:ext cx="3500462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clima en el </a:t>
            </a:r>
            <a:r>
              <a:rPr lang="es-ES" dirty="0" smtClean="0"/>
              <a:t>aula es </a:t>
            </a:r>
            <a:r>
              <a:rPr lang="es-ES" dirty="0"/>
              <a:t>poco </a:t>
            </a:r>
            <a:r>
              <a:rPr lang="es-ES" dirty="0" smtClean="0"/>
              <a:t>favorable y </a:t>
            </a:r>
            <a:r>
              <a:rPr lang="es-ES" dirty="0"/>
              <a:t>motivador </a:t>
            </a:r>
            <a:r>
              <a:rPr lang="es-ES" dirty="0" smtClean="0"/>
              <a:t>para que </a:t>
            </a:r>
            <a:r>
              <a:rPr lang="es-ES" dirty="0"/>
              <a:t>los </a:t>
            </a:r>
            <a:r>
              <a:rPr lang="es-ES" dirty="0" smtClean="0"/>
              <a:t>alumnos se desarrollen integralmente.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142976" y="214290"/>
            <a:ext cx="6357982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Los </a:t>
            </a:r>
            <a:r>
              <a:rPr lang="es-ES" dirty="0" smtClean="0"/>
              <a:t>niños y niñas están desmotivados y  poco interesados  en su aprendizaje. </a:t>
            </a:r>
            <a:endParaRPr lang="es-ES" dirty="0"/>
          </a:p>
        </p:txBody>
      </p:sp>
      <p:cxnSp>
        <p:nvCxnSpPr>
          <p:cNvPr id="12" name="11 Conector angular"/>
          <p:cNvCxnSpPr>
            <a:stCxn id="5" idx="0"/>
            <a:endCxn id="7" idx="0"/>
          </p:cNvCxnSpPr>
          <p:nvPr/>
        </p:nvCxnSpPr>
        <p:spPr>
          <a:xfrm rot="5400000" flipH="1" flipV="1">
            <a:off x="4572000" y="1071546"/>
            <a:ext cx="1588" cy="6572296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endCxn id="8" idx="0"/>
          </p:cNvCxnSpPr>
          <p:nvPr/>
        </p:nvCxnSpPr>
        <p:spPr>
          <a:xfrm rot="16200000" flipH="1">
            <a:off x="3304769" y="4197752"/>
            <a:ext cx="213520" cy="10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6" idx="0"/>
          </p:cNvCxnSpPr>
          <p:nvPr/>
        </p:nvCxnSpPr>
        <p:spPr>
          <a:xfrm rot="16200000" flipV="1">
            <a:off x="5519348" y="4197753"/>
            <a:ext cx="213520" cy="10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3" idx="2"/>
          </p:cNvCxnSpPr>
          <p:nvPr/>
        </p:nvCxnSpPr>
        <p:spPr>
          <a:xfrm rot="16200000" flipH="1">
            <a:off x="4341521" y="3912900"/>
            <a:ext cx="425239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4" idx="0"/>
            <a:endCxn id="36" idx="0"/>
          </p:cNvCxnSpPr>
          <p:nvPr/>
        </p:nvCxnSpPr>
        <p:spPr>
          <a:xfrm rot="5400000" flipH="1" flipV="1">
            <a:off x="4464843" y="-1893131"/>
            <a:ext cx="1588" cy="6357982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9" idx="2"/>
          </p:cNvCxnSpPr>
          <p:nvPr/>
        </p:nvCxnSpPr>
        <p:spPr>
          <a:xfrm rot="5400000">
            <a:off x="3974786" y="2796860"/>
            <a:ext cx="657852" cy="3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14282" y="5934670"/>
            <a:ext cx="8429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El </a:t>
            </a:r>
            <a:r>
              <a:rPr lang="es-ES" dirty="0"/>
              <a:t>problema </a:t>
            </a:r>
            <a:r>
              <a:rPr lang="es-ES" dirty="0" smtClean="0"/>
              <a:t> no  se debe  expresar como </a:t>
            </a:r>
            <a:r>
              <a:rPr lang="es-ES" dirty="0"/>
              <a:t>la negación o falta </a:t>
            </a:r>
            <a:r>
              <a:rPr lang="es-ES" dirty="0" smtClean="0"/>
              <a:t>de algo, debe ser formulado de </a:t>
            </a:r>
            <a:r>
              <a:rPr lang="es-ES" dirty="0"/>
              <a:t>tal forma que te permita encontrar </a:t>
            </a:r>
            <a:r>
              <a:rPr lang="es-ES" dirty="0" smtClean="0"/>
              <a:t>diferentes posibilidades de </a:t>
            </a:r>
            <a:r>
              <a:rPr lang="es-ES" dirty="0"/>
              <a:t>solución.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6572264" y="1285860"/>
            <a:ext cx="214314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y niñas se muestran </a:t>
            </a:r>
            <a:r>
              <a:rPr lang="es-ES" dirty="0" err="1" smtClean="0"/>
              <a:t>apaticos</a:t>
            </a:r>
            <a:r>
              <a:rPr lang="es-ES" dirty="0" smtClean="0"/>
              <a:t>  y poco creativos</a:t>
            </a:r>
            <a:endParaRPr lang="es-ES" dirty="0"/>
          </a:p>
        </p:txBody>
      </p:sp>
      <p:cxnSp>
        <p:nvCxnSpPr>
          <p:cNvPr id="38" name="37 Conector angular"/>
          <p:cNvCxnSpPr>
            <a:stCxn id="4" idx="2"/>
            <a:endCxn id="36" idx="2"/>
          </p:cNvCxnSpPr>
          <p:nvPr/>
        </p:nvCxnSpPr>
        <p:spPr>
          <a:xfrm rot="16200000" flipH="1">
            <a:off x="4464843" y="-969801"/>
            <a:ext cx="1588" cy="6357982"/>
          </a:xfrm>
          <a:prstGeom prst="bentConnector3">
            <a:avLst>
              <a:gd name="adj1" fmla="val 3524409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10" idx="2"/>
            <a:endCxn id="9" idx="0"/>
          </p:cNvCxnSpPr>
          <p:nvPr/>
        </p:nvCxnSpPr>
        <p:spPr>
          <a:xfrm rot="5400000">
            <a:off x="4109348" y="1073240"/>
            <a:ext cx="42523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¿En qué consiste la técnica del árbol de objetivos?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121442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Relación entre el árbol de problemas y el árbol de objetivos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24902" t="63331" r="26049" b="15039"/>
          <a:stretch>
            <a:fillRect/>
          </a:stretch>
        </p:blipFill>
        <p:spPr bwMode="auto">
          <a:xfrm>
            <a:off x="357158" y="2214554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7072330" y="2428868"/>
            <a:ext cx="207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/>
              <a:t>efecto final, objetivo último de la investigación-acción.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57158" y="171448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990033"/>
                </a:solidFill>
              </a:rPr>
              <a:t>Árbol   de problemas </a:t>
            </a:r>
            <a:endParaRPr lang="es-ES" b="1" dirty="0">
              <a:solidFill>
                <a:srgbClr val="990033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628" y="1643050"/>
            <a:ext cx="228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990033"/>
                </a:solidFill>
              </a:rPr>
              <a:t>Árbol   de objetivos</a:t>
            </a:r>
            <a:endParaRPr lang="es-ES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7356" y="2857496"/>
            <a:ext cx="535785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/>
              <a:t>Los niños y las niñas de 5 años del aula azul mejoran sus habilidades sociales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1357298"/>
            <a:ext cx="278608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Los </a:t>
            </a:r>
            <a:r>
              <a:rPr lang="es-ES" dirty="0" smtClean="0">
                <a:solidFill>
                  <a:srgbClr val="0070C0"/>
                </a:solidFill>
              </a:rPr>
              <a:t>niños y niñas </a:t>
            </a:r>
            <a:r>
              <a:rPr lang="es-ES" dirty="0">
                <a:solidFill>
                  <a:srgbClr val="0070C0"/>
                </a:solidFill>
              </a:rPr>
              <a:t>muestran</a:t>
            </a:r>
          </a:p>
          <a:p>
            <a:pPr algn="ctr"/>
            <a:r>
              <a:rPr lang="es-ES" dirty="0" smtClean="0">
                <a:solidFill>
                  <a:srgbClr val="0070C0"/>
                </a:solidFill>
              </a:rPr>
              <a:t>Son más sociables y autónomos.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3925678"/>
            <a:ext cx="1928826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Las estrategias didácticas que utilizo enfatizan el aspecto emocional de los niños y niñas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6248" y="3925678"/>
            <a:ext cx="1928826" cy="203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Trabajamos con la comunidad para mejorar el ambiente social  en que se desenvuelven los niños y niñas.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357950" y="3925678"/>
            <a:ext cx="257176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Explicamos a los padres y madres de familia sobre la importancia  de favorecer el desarrollo de la autoestima y las habilidades sociales de los niños y niñas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85984" y="3925678"/>
            <a:ext cx="1928826" cy="203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clima social de aula favorece  el desarrollo de las  competencias emocionales y sociales de  niños y niñas.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286116" y="1214422"/>
            <a:ext cx="257176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aseline="0" dirty="0" smtClean="0">
                <a:solidFill>
                  <a:srgbClr val="0070C0"/>
                </a:solidFill>
                <a:latin typeface="SegoeUI-BoldItalic"/>
              </a:rPr>
              <a:t>El clima en el aula es positivo y motivador </a:t>
            </a:r>
            <a:r>
              <a:rPr lang="es-ES" dirty="0" smtClean="0">
                <a:solidFill>
                  <a:srgbClr val="0070C0"/>
                </a:solidFill>
              </a:rPr>
              <a:t>para el desarrollo integral de los niños y niñas.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00760" y="1285860"/>
            <a:ext cx="2857520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Los </a:t>
            </a:r>
            <a:r>
              <a:rPr lang="es-ES" dirty="0" smtClean="0">
                <a:solidFill>
                  <a:srgbClr val="0070C0"/>
                </a:solidFill>
              </a:rPr>
              <a:t>niños y niñas participan activamente, con alegría y creatividad en todas las actividades del aula.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12" name="11 Conector angular"/>
          <p:cNvCxnSpPr>
            <a:stCxn id="5" idx="0"/>
            <a:endCxn id="7" idx="0"/>
          </p:cNvCxnSpPr>
          <p:nvPr/>
        </p:nvCxnSpPr>
        <p:spPr>
          <a:xfrm rot="5400000" flipH="1" flipV="1">
            <a:off x="4411264" y="693109"/>
            <a:ext cx="1588" cy="6465139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endCxn id="8" idx="0"/>
          </p:cNvCxnSpPr>
          <p:nvPr/>
        </p:nvCxnSpPr>
        <p:spPr>
          <a:xfrm rot="5400000">
            <a:off x="3197616" y="3764940"/>
            <a:ext cx="213520" cy="107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6" idx="0"/>
          </p:cNvCxnSpPr>
          <p:nvPr/>
        </p:nvCxnSpPr>
        <p:spPr>
          <a:xfrm rot="5400000" flipH="1" flipV="1">
            <a:off x="5305036" y="3657789"/>
            <a:ext cx="213515" cy="322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16200000" flipH="1">
            <a:off x="4341522" y="3480883"/>
            <a:ext cx="425237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4" idx="2"/>
            <a:endCxn id="10" idx="2"/>
          </p:cNvCxnSpPr>
          <p:nvPr/>
        </p:nvCxnSpPr>
        <p:spPr>
          <a:xfrm rot="16200000" flipH="1">
            <a:off x="4451360" y="-491972"/>
            <a:ext cx="205561" cy="5750759"/>
          </a:xfrm>
          <a:prstGeom prst="bentConnector3">
            <a:avLst>
              <a:gd name="adj1" fmla="val 21120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9" idx="2"/>
          </p:cNvCxnSpPr>
          <p:nvPr/>
        </p:nvCxnSpPr>
        <p:spPr>
          <a:xfrm rot="16200000" flipH="1">
            <a:off x="4278404" y="2708346"/>
            <a:ext cx="657845" cy="70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1357290" y="214290"/>
            <a:ext cx="6357982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Los </a:t>
            </a:r>
            <a:r>
              <a:rPr lang="es-ES" dirty="0" smtClean="0"/>
              <a:t>niños y niñas están motivados , trabajan con alegría, autonomía y creatividad.</a:t>
            </a:r>
            <a:endParaRPr lang="es-ES" dirty="0"/>
          </a:p>
        </p:txBody>
      </p:sp>
      <p:cxnSp>
        <p:nvCxnSpPr>
          <p:cNvPr id="46" name="45 Conector angular"/>
          <p:cNvCxnSpPr>
            <a:stCxn id="4" idx="0"/>
            <a:endCxn id="10" idx="0"/>
          </p:cNvCxnSpPr>
          <p:nvPr/>
        </p:nvCxnSpPr>
        <p:spPr>
          <a:xfrm rot="5400000" flipH="1" flipV="1">
            <a:off x="4518421" y="-1553800"/>
            <a:ext cx="71438" cy="5750759"/>
          </a:xfrm>
          <a:prstGeom prst="bentConnector3">
            <a:avLst>
              <a:gd name="adj1" fmla="val 4199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43" idx="2"/>
            <a:endCxn id="9" idx="0"/>
          </p:cNvCxnSpPr>
          <p:nvPr/>
        </p:nvCxnSpPr>
        <p:spPr>
          <a:xfrm rot="16200000" flipH="1">
            <a:off x="4377240" y="1019661"/>
            <a:ext cx="353801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357158" y="6215082"/>
            <a:ext cx="8572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 </a:t>
            </a:r>
            <a:r>
              <a:rPr lang="es-ES" dirty="0"/>
              <a:t>propósito u </a:t>
            </a:r>
            <a:r>
              <a:rPr lang="es-ES" dirty="0" smtClean="0"/>
              <a:t>objetivo general </a:t>
            </a:r>
            <a:r>
              <a:rPr lang="es-ES" dirty="0"/>
              <a:t>está referido a plantear una solución o alternativa de mejora al problema central identificado en el </a:t>
            </a:r>
            <a:r>
              <a:rPr lang="es-ES" dirty="0" smtClean="0"/>
              <a:t>árbol respectivo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¿Para qué un marco teórico?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128586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Carlos Sabino (1996) afirma que “… es siempre necesario distinguir entre lo que se sabe y lo que no se sabe </a:t>
            </a:r>
            <a:r>
              <a:rPr lang="es-ES" sz="2400" dirty="0" smtClean="0"/>
              <a:t>con respecto </a:t>
            </a:r>
            <a:r>
              <a:rPr lang="es-ES" sz="2400" dirty="0"/>
              <a:t>a un tema para definir claramente el problema que se va a investigar”; ello implica que debemos </a:t>
            </a:r>
            <a:r>
              <a:rPr lang="es-ES" sz="2400" dirty="0" smtClean="0"/>
              <a:t>evaluar nuestra </a:t>
            </a:r>
            <a:r>
              <a:rPr lang="es-ES" sz="2400" dirty="0"/>
              <a:t>experiencia, los conocimientos que disponemos y hacer una búsqueda de fuentes actuales y </a:t>
            </a:r>
            <a:r>
              <a:rPr lang="es-ES" sz="2400" dirty="0" smtClean="0"/>
              <a:t>confiables que </a:t>
            </a:r>
            <a:r>
              <a:rPr lang="es-ES" sz="2400" dirty="0"/>
              <a:t>aborden el problema que se desea investigar. La organización de esos conocimientos en un cuerpo </a:t>
            </a:r>
            <a:r>
              <a:rPr lang="es-ES" sz="2400" dirty="0" smtClean="0"/>
              <a:t>teórico coherente </a:t>
            </a:r>
            <a:r>
              <a:rPr lang="es-ES" sz="2400" dirty="0"/>
              <a:t>y ordenado que permita entender el problema que se desea investigar es el Marco Teórico, que </a:t>
            </a:r>
            <a:r>
              <a:rPr lang="es-ES" sz="2400" dirty="0" smtClean="0"/>
              <a:t>se constituye </a:t>
            </a:r>
            <a:r>
              <a:rPr lang="es-ES" sz="2400" dirty="0"/>
              <a:t>en lo que Ezequiel </a:t>
            </a:r>
            <a:r>
              <a:rPr lang="es-ES" sz="2400" dirty="0" err="1"/>
              <a:t>Ander-Egg</a:t>
            </a:r>
            <a:r>
              <a:rPr lang="es-ES" sz="2400" dirty="0"/>
              <a:t> (1990) denomina “la teoría desde la cual interpretamos la realidad”.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1600" dirty="0" smtClean="0"/>
              <a:t>Siguiendo con el ejemplo presentado, puedes elaborar el marco teórico con los contenidos que creas conveniente trabajar. En el caso del ejemplo se puede incluir los siguientes contenidos:</a:t>
            </a:r>
            <a:endParaRPr lang="es-ES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643050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s-ES" sz="2400" dirty="0" smtClean="0"/>
              <a:t> Características  de los niños de 5 años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Habilidades sociales en niños de 5 años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Dimensiones de la HS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2400" dirty="0" smtClean="0"/>
              <a:t>Factores asociados al desarrollo de las HS: Personales, sociales, familiares, de la escuela.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2400" dirty="0" smtClean="0"/>
              <a:t>Importancia de las HS</a:t>
            </a:r>
          </a:p>
          <a:p>
            <a:pPr marL="173038" indent="-173038"/>
            <a:r>
              <a:rPr lang="es-E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Actividades individuales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714348" y="1714488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Identifique 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los problemas que se presentan en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su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práctica docente.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Elija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uno de ellos y plantéalo como un problema de investigación – acción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 partir del problema identificado,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elabore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el árbol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problema y el árbol de objetivos,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siguiendo los pasos indicados. Puede hacerlo de manera individual o en grupo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0" y="0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1538" y="1071546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/>
              <a:t>Etapa 2: Hipótesis de acción</a:t>
            </a:r>
          </a:p>
          <a:p>
            <a:pPr algn="ctr"/>
            <a:r>
              <a:rPr lang="es-ES" sz="3200" b="1" i="1" dirty="0"/>
              <a:t>o Plan de acción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642910" y="3168094"/>
            <a:ext cx="800105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/>
              <a:t>Identifica los campos de acción desde los cuales se aborda la solución del problema</a:t>
            </a:r>
            <a:r>
              <a:rPr lang="es-ES" sz="2400" dirty="0" smtClean="0"/>
              <a:t>. </a:t>
            </a:r>
            <a:endParaRPr lang="es-ES" sz="2400" dirty="0"/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Formula </a:t>
            </a:r>
            <a:r>
              <a:rPr lang="es-ES" sz="2400" dirty="0"/>
              <a:t>hipótesis de acción considerando sus componentes y en coherencia con los campos de acción, </a:t>
            </a:r>
            <a:r>
              <a:rPr lang="es-ES" sz="2400" dirty="0" smtClean="0"/>
              <a:t>el objetivo </a:t>
            </a:r>
            <a:r>
              <a:rPr lang="es-ES" sz="2400" dirty="0"/>
              <a:t>general y los objetivos específicos.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Diseña </a:t>
            </a:r>
            <a:r>
              <a:rPr lang="es-ES" sz="2400" dirty="0"/>
              <a:t>el plan de acción considerando las actividades/tareas, recursos materiales, humanos y el </a:t>
            </a:r>
            <a:r>
              <a:rPr lang="es-ES" sz="2400" dirty="0" smtClean="0"/>
              <a:t>tiempo para </a:t>
            </a:r>
            <a:r>
              <a:rPr lang="es-ES" sz="2400" dirty="0"/>
              <a:t>ejecutar las hipótesis de acción.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2351782"/>
            <a:ext cx="2357454" cy="1077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prstClr val="black"/>
                </a:solidFill>
              </a:rPr>
              <a:t>Hipótesis  </a:t>
            </a:r>
            <a:r>
              <a:rPr lang="es-ES" sz="3200" b="1" i="1" dirty="0">
                <a:solidFill>
                  <a:prstClr val="black"/>
                </a:solidFill>
              </a:rPr>
              <a:t>de acción </a:t>
            </a: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9144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¿Por qué se denomina hipótesis de acción?</a:t>
            </a:r>
            <a:endParaRPr lang="es-ES" dirty="0"/>
          </a:p>
        </p:txBody>
      </p:sp>
      <p:pic>
        <p:nvPicPr>
          <p:cNvPr id="62466" name="Picture 2" descr="http://www.fundacionlomanegra.org.ar/wp-content/uploads/2012/05/jovenes-en-accion_crv-01.jpg"/>
          <p:cNvPicPr>
            <a:picLocks noChangeAspect="1" noChangeArrowheads="1"/>
          </p:cNvPicPr>
          <p:nvPr/>
        </p:nvPicPr>
        <p:blipFill>
          <a:blip r:embed="rId2"/>
          <a:srcRect l="21053" r="21053" b="25283"/>
          <a:stretch>
            <a:fillRect/>
          </a:stretch>
        </p:blipFill>
        <p:spPr bwMode="auto">
          <a:xfrm>
            <a:off x="2143108" y="2714620"/>
            <a:ext cx="1571636" cy="164660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00034" y="4357694"/>
            <a:ext cx="8143932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0070C0"/>
                </a:solidFill>
              </a:rPr>
              <a:t>Si </a:t>
            </a:r>
            <a:r>
              <a:rPr lang="es-ES" sz="2400" dirty="0"/>
              <a:t>en el proceso de ejecución y puesta en práctica de las acciones previstas te das cuenta que </a:t>
            </a:r>
            <a:r>
              <a:rPr lang="es-ES" sz="2400" dirty="0">
                <a:solidFill>
                  <a:srgbClr val="0070C0"/>
                </a:solidFill>
              </a:rPr>
              <a:t>es </a:t>
            </a:r>
            <a:r>
              <a:rPr lang="es-ES" sz="2400" dirty="0" smtClean="0">
                <a:solidFill>
                  <a:srgbClr val="0070C0"/>
                </a:solidFill>
              </a:rPr>
              <a:t>necesario replantear </a:t>
            </a:r>
            <a:r>
              <a:rPr lang="es-ES" sz="2400" dirty="0"/>
              <a:t>las acciones o modificarlas, puedes cambiarlas en el proceso mismo del diseño, implementación </a:t>
            </a:r>
            <a:r>
              <a:rPr lang="es-ES" sz="2400" dirty="0" smtClean="0"/>
              <a:t>y/o ejecución </a:t>
            </a:r>
            <a:r>
              <a:rPr lang="es-ES" sz="2400" dirty="0"/>
              <a:t>de la investigación-acción.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14612" y="228599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>
                <a:solidFill>
                  <a:prstClr val="black"/>
                </a:solidFill>
              </a:rPr>
              <a:t>Son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500562" y="1714488"/>
            <a:ext cx="380047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rgbClr val="990033"/>
                </a:solidFill>
              </a:rPr>
              <a:t>Posibles  </a:t>
            </a:r>
            <a:r>
              <a:rPr lang="es-ES" sz="2400" b="1" i="1" dirty="0">
                <a:solidFill>
                  <a:srgbClr val="990033"/>
                </a:solidFill>
              </a:rPr>
              <a:t>acciones que generen el cambio o </a:t>
            </a:r>
            <a:r>
              <a:rPr lang="es-ES" sz="2400" dirty="0">
                <a:solidFill>
                  <a:srgbClr val="990033"/>
                </a:solidFill>
              </a:rPr>
              <a:t>transformación del problema</a:t>
            </a:r>
            <a:r>
              <a:rPr lang="es-ES" sz="2400" dirty="0">
                <a:solidFill>
                  <a:prstClr val="black"/>
                </a:solidFill>
              </a:rPr>
              <a:t>, los cuales se proponen de manera razonada para lograr una solución viable.</a:t>
            </a:r>
            <a:endParaRPr lang="es-ES" dirty="0"/>
          </a:p>
        </p:txBody>
      </p:sp>
      <p:cxnSp>
        <p:nvCxnSpPr>
          <p:cNvPr id="9" name="8 Conector recto de flecha"/>
          <p:cNvCxnSpPr>
            <a:stCxn id="5" idx="3"/>
            <a:endCxn id="7" idx="1"/>
          </p:cNvCxnSpPr>
          <p:nvPr/>
        </p:nvCxnSpPr>
        <p:spPr>
          <a:xfrm flipV="1">
            <a:off x="2571736" y="2868650"/>
            <a:ext cx="1928826" cy="2174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tatic.freepik.com/foto-gratis/circulo-azul-flecha-del-vector_6446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71470" y="1071546"/>
            <a:ext cx="9144064" cy="516197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Punto de partida: </a:t>
            </a:r>
            <a:r>
              <a:rPr lang="es-ES" dirty="0" smtClean="0"/>
              <a:t>Propósitos específicos del Marco de Buen Desempeño Docente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71472" y="2500306"/>
            <a:ext cx="8001056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s-ES" sz="2800" dirty="0" smtClean="0">
                <a:solidFill>
                  <a:srgbClr val="0070C0"/>
                </a:solidFill>
              </a:rPr>
              <a:t>Promover </a:t>
            </a:r>
            <a:r>
              <a:rPr lang="es-ES" sz="2800" dirty="0">
                <a:solidFill>
                  <a:srgbClr val="0070C0"/>
                </a:solidFill>
              </a:rPr>
              <a:t>que los docentes </a:t>
            </a:r>
            <a:r>
              <a:rPr lang="es-ES" sz="2800" dirty="0">
                <a:solidFill>
                  <a:srgbClr val="990033"/>
                </a:solidFill>
              </a:rPr>
              <a:t>reflexionen sobre su práctica,</a:t>
            </a:r>
            <a:r>
              <a:rPr lang="es-ES" sz="2800" dirty="0">
                <a:solidFill>
                  <a:srgbClr val="0070C0"/>
                </a:solidFill>
              </a:rPr>
              <a:t> </a:t>
            </a:r>
            <a:r>
              <a:rPr lang="es-ES" sz="2800" dirty="0">
                <a:solidFill>
                  <a:srgbClr val="00B050"/>
                </a:solidFill>
              </a:rPr>
              <a:t>se apropien </a:t>
            </a:r>
            <a:r>
              <a:rPr lang="es-ES" sz="2800" dirty="0">
                <a:solidFill>
                  <a:srgbClr val="0070C0"/>
                </a:solidFill>
              </a:rPr>
              <a:t>de </a:t>
            </a:r>
            <a:r>
              <a:rPr lang="es-ES" sz="2800" dirty="0" smtClean="0">
                <a:solidFill>
                  <a:srgbClr val="0070C0"/>
                </a:solidFill>
              </a:rPr>
              <a:t>los desempeños </a:t>
            </a:r>
            <a:r>
              <a:rPr lang="es-ES" sz="2800" dirty="0">
                <a:solidFill>
                  <a:srgbClr val="0070C0"/>
                </a:solidFill>
              </a:rPr>
              <a:t>que caracterizan la profesión y </a:t>
            </a:r>
            <a:r>
              <a:rPr lang="es-ES" sz="2800" dirty="0">
                <a:solidFill>
                  <a:srgbClr val="00B050"/>
                </a:solidFill>
              </a:rPr>
              <a:t>construyan</a:t>
            </a:r>
            <a:r>
              <a:rPr lang="es-ES" sz="2800" dirty="0">
                <a:solidFill>
                  <a:srgbClr val="0070C0"/>
                </a:solidFill>
              </a:rPr>
              <a:t>, en comunidades de práctica</a:t>
            </a:r>
            <a:r>
              <a:rPr lang="es-ES" sz="2800" dirty="0" smtClean="0">
                <a:solidFill>
                  <a:srgbClr val="0070C0"/>
                </a:solidFill>
              </a:rPr>
              <a:t>, una </a:t>
            </a:r>
            <a:r>
              <a:rPr lang="es-ES" sz="2800" dirty="0">
                <a:solidFill>
                  <a:srgbClr val="0070C0"/>
                </a:solidFill>
              </a:rPr>
              <a:t>visión compartida de la enseñanza</a:t>
            </a:r>
            <a:r>
              <a:rPr lang="es-ES" sz="2800" dirty="0" smtClean="0">
                <a:solidFill>
                  <a:srgbClr val="0070C0"/>
                </a:solidFill>
              </a:rPr>
              <a:t>. </a:t>
            </a:r>
            <a:r>
              <a:rPr lang="es-ES" sz="2800" dirty="0" smtClean="0"/>
              <a:t>(MINEDU, 2012, p. 17)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785786" y="2214554"/>
            <a:ext cx="3429024" cy="33575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¿Cuál es el </a:t>
            </a: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propósito</a:t>
            </a:r>
            <a:r>
              <a:rPr lang="es-ES" b="1" dirty="0" smtClean="0"/>
              <a:t> de las hipótesis de acción?</a:t>
            </a:r>
            <a:endParaRPr lang="es-ES" dirty="0"/>
          </a:p>
        </p:txBody>
      </p:sp>
      <p:pic>
        <p:nvPicPr>
          <p:cNvPr id="61444" name="Picture 4" descr="http://static.freepik.com/foto-gratis/circulo-azul-flecha-del-vector_6446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2286048" y="1338862"/>
            <a:ext cx="9144064" cy="516197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857884" y="1587378"/>
            <a:ext cx="2857520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Cambiar o 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transformar</a:t>
            </a:r>
            <a:r>
              <a:rPr lang="es-ES" sz="3200" dirty="0">
                <a:solidFill>
                  <a:srgbClr val="0070C0"/>
                </a:solidFill>
              </a:rPr>
              <a:t> la situación problemática del aula. </a:t>
            </a:r>
            <a:endParaRPr lang="es-ES" sz="3200" dirty="0" smtClean="0">
              <a:solidFill>
                <a:srgbClr val="0070C0"/>
              </a:solidFill>
            </a:endParaRPr>
          </a:p>
          <a:p>
            <a:pPr lvl="0" algn="ctr"/>
            <a:endParaRPr lang="es-ES" sz="3200" dirty="0">
              <a:solidFill>
                <a:srgbClr val="0070C0"/>
              </a:solidFill>
            </a:endParaRPr>
          </a:p>
          <a:p>
            <a:pPr lvl="0" algn="ctr"/>
            <a:r>
              <a:rPr lang="es-ES" sz="3200" dirty="0" smtClean="0">
                <a:solidFill>
                  <a:srgbClr val="0070C0"/>
                </a:solidFill>
              </a:rPr>
              <a:t>Es la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Guía 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acción</a:t>
            </a:r>
            <a:r>
              <a:rPr lang="es-ES" sz="32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6" name="5 Forma"/>
          <p:cNvCxnSpPr>
            <a:stCxn id="2" idx="2"/>
            <a:endCxn id="4" idx="1"/>
          </p:cNvCxnSpPr>
          <p:nvPr/>
        </p:nvCxnSpPr>
        <p:spPr>
          <a:xfrm rot="16200000" flipH="1">
            <a:off x="3984785" y="1730215"/>
            <a:ext cx="2460315" cy="1285884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7224" y="1785926"/>
            <a:ext cx="33575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Detectar el problema, clarificarlo y diagnosticarlo.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643174" y="3071810"/>
            <a:ext cx="235745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 algn="just"/>
            <a:r>
              <a:rPr lang="es-ES" dirty="0">
                <a:solidFill>
                  <a:prstClr val="black"/>
                </a:solidFill>
              </a:rPr>
              <a:t>Formular un plan o programa para resolver el problema e introducir el cambio.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61646" y="5150006"/>
            <a:ext cx="3500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 algn="just"/>
            <a:r>
              <a:rPr lang="es-ES" sz="2000" dirty="0" smtClean="0"/>
              <a:t>Implementar el plan o programa y evaluar sus resultados.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406" y="3071810"/>
            <a:ext cx="228601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 algn="just"/>
            <a:r>
              <a:rPr lang="es-ES" dirty="0">
                <a:solidFill>
                  <a:prstClr val="black"/>
                </a:solidFill>
              </a:rPr>
              <a:t>Retroalimentar, lo que conduce a un nuevo diagnóstico y a una nueva espiral de reflexión-acción.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5720" y="21429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Primero: </a:t>
            </a:r>
            <a:r>
              <a:rPr lang="es-ES" sz="2000" b="1" dirty="0">
                <a:solidFill>
                  <a:srgbClr val="C00000"/>
                </a:solidFill>
              </a:rPr>
              <a:t>Tenemos una situación ideal a lograr</a:t>
            </a:r>
            <a:r>
              <a:rPr lang="es-ES" sz="2000" b="1" dirty="0"/>
              <a:t>, o sea, la situación problema pero en positivo, que es la </a:t>
            </a:r>
            <a:r>
              <a:rPr lang="es-ES" sz="2000" b="1" dirty="0" smtClean="0"/>
              <a:t>situación </a:t>
            </a:r>
            <a:r>
              <a:rPr lang="es-ES" sz="2000" dirty="0" smtClean="0"/>
              <a:t>que </a:t>
            </a:r>
            <a:r>
              <a:rPr lang="es-ES" sz="2000" dirty="0"/>
              <a:t>esperamos alcanzar. Por ejemplo, sobre el problema antes identificado: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500166" y="1353909"/>
            <a:ext cx="6143668" cy="4936000"/>
            <a:chOff x="2928926" y="1353909"/>
            <a:chExt cx="6143668" cy="4936000"/>
          </a:xfrm>
        </p:grpSpPr>
        <p:sp>
          <p:nvSpPr>
            <p:cNvPr id="5" name="4 Llamada de flecha cuádruple"/>
            <p:cNvSpPr/>
            <p:nvPr/>
          </p:nvSpPr>
          <p:spPr>
            <a:xfrm>
              <a:off x="3714776" y="1785926"/>
              <a:ext cx="4357718" cy="3929090"/>
            </a:xfrm>
            <a:prstGeom prst="quadArrowCallout">
              <a:avLst>
                <a:gd name="adj1" fmla="val 9687"/>
                <a:gd name="adj2" fmla="val 10891"/>
                <a:gd name="adj3" fmla="val 21324"/>
                <a:gd name="adj4" fmla="val 4812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857784" y="2960558"/>
              <a:ext cx="2071702" cy="17543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Los niños y las niñas de 5 años del aula azul mejoran sus   habilidades  sociales</a:t>
              </a:r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175036" y="1353909"/>
              <a:ext cx="1500166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1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000660" y="5643578"/>
              <a:ext cx="1857388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3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786710" y="3286124"/>
              <a:ext cx="1285884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2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928926" y="3286124"/>
              <a:ext cx="1285884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4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Segundo: planteamos la pregunta </a:t>
            </a:r>
            <a:r>
              <a:rPr lang="es-ES" sz="2000" b="1" dirty="0">
                <a:solidFill>
                  <a:srgbClr val="C00000"/>
                </a:solidFill>
              </a:rPr>
              <a:t>¿desde qué ámbitos vamos a tratar de proponer las acciones para alcanzar </a:t>
            </a:r>
            <a:r>
              <a:rPr lang="es-ES" sz="2000" b="1" dirty="0" smtClean="0">
                <a:solidFill>
                  <a:srgbClr val="C00000"/>
                </a:solidFill>
              </a:rPr>
              <a:t>la </a:t>
            </a:r>
            <a:r>
              <a:rPr lang="es-ES" sz="2000" dirty="0" smtClean="0">
                <a:solidFill>
                  <a:srgbClr val="C00000"/>
                </a:solidFill>
              </a:rPr>
              <a:t>situación </a:t>
            </a:r>
            <a:r>
              <a:rPr lang="es-ES" sz="2000" dirty="0">
                <a:solidFill>
                  <a:srgbClr val="C00000"/>
                </a:solidFill>
              </a:rPr>
              <a:t>deseada</a:t>
            </a:r>
            <a:r>
              <a:rPr lang="es-ES" sz="2000" dirty="0" smtClean="0">
                <a:solidFill>
                  <a:srgbClr val="C00000"/>
                </a:solidFill>
              </a:rPr>
              <a:t>? </a:t>
            </a:r>
            <a:endParaRPr lang="es-ES" sz="2000" dirty="0">
              <a:solidFill>
                <a:srgbClr val="C00000"/>
              </a:solidFill>
            </a:endParaRPr>
          </a:p>
          <a:p>
            <a:pPr algn="just"/>
            <a:r>
              <a:rPr lang="es-ES" sz="2000" dirty="0">
                <a:solidFill>
                  <a:srgbClr val="0070C0"/>
                </a:solidFill>
              </a:rPr>
              <a:t>Esta pregunta nos permite precisar los campos de </a:t>
            </a:r>
            <a:r>
              <a:rPr lang="es-ES" sz="2000" dirty="0" smtClean="0">
                <a:solidFill>
                  <a:srgbClr val="0070C0"/>
                </a:solidFill>
              </a:rPr>
              <a:t>acción.</a:t>
            </a:r>
            <a:endParaRPr lang="es-ES" sz="2000" dirty="0">
              <a:solidFill>
                <a:srgbClr val="0070C0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28596" y="1071546"/>
            <a:ext cx="8001056" cy="4896690"/>
            <a:chOff x="1373567" y="1353909"/>
            <a:chExt cx="8710010" cy="5286503"/>
          </a:xfrm>
        </p:grpSpPr>
        <p:sp>
          <p:nvSpPr>
            <p:cNvPr id="5" name="4 Llamada de flecha cuádruple"/>
            <p:cNvSpPr/>
            <p:nvPr/>
          </p:nvSpPr>
          <p:spPr>
            <a:xfrm>
              <a:off x="3714776" y="1785926"/>
              <a:ext cx="4357718" cy="3929090"/>
            </a:xfrm>
            <a:prstGeom prst="quadArrowCallout">
              <a:avLst>
                <a:gd name="adj1" fmla="val 9687"/>
                <a:gd name="adj2" fmla="val 10891"/>
                <a:gd name="adj3" fmla="val 21324"/>
                <a:gd name="adj4" fmla="val 4812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857784" y="2819284"/>
              <a:ext cx="2071702" cy="17543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Los niños y las niñas de 5 años del aula azul mejoran sus   habilidades  sociales</a:t>
              </a:r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355028" y="1353909"/>
              <a:ext cx="3110718" cy="69778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1: Enfoque metodológico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440843" y="5643578"/>
              <a:ext cx="2955182" cy="99683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3: Trabajo con la comunidad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786710" y="3286123"/>
              <a:ext cx="2296867" cy="99683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2: El clima social de aula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373567" y="3286123"/>
              <a:ext cx="2841243" cy="129588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Campo de acción 4: Participación activa de los padres de familia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642910" y="6211669"/>
            <a:ext cx="81439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Campos  de acción = posibilidades de cambio = hipótesis de acción = posibles alternativas de solución .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b="1" dirty="0" smtClean="0"/>
              <a:t>Tercero: </a:t>
            </a:r>
            <a:r>
              <a:rPr lang="es-ES" sz="2000" dirty="0" smtClean="0">
                <a:solidFill>
                  <a:schemeClr val="tx1"/>
                </a:solidFill>
              </a:rPr>
              <a:t>una vez identificados los campos de acción, el siguiente paso es fundamentar cada uno de ellos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57" y="2714620"/>
          <a:ext cx="8358247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6268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CAMPOS DE ACCION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ENFOQUE METODOLOGICO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 habilidades sociales (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asertividad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empatía,  comunicación efectiva) como sustento de las estrategia de enseñanza, implica privilegiar y valorar el aporte del esfuerzo cooperativo y colaborativo a través de los modelos didácticos, la organización del aula. Para ello es necesario pautas didácticas claras, sencillas para que puedan ser asimiladas fácilmente por los estudiantes y dirigidas al logro del aprendizaje esperado.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1428736"/>
            <a:ext cx="8072494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¿Cómo se fundamentan los campos de acción</a:t>
            </a:r>
            <a:r>
              <a:rPr lang="es-ES" b="1" dirty="0" smtClean="0"/>
              <a:t>?</a:t>
            </a:r>
            <a:r>
              <a:rPr lang="es-ES" dirty="0" smtClean="0"/>
              <a:t> Cada uno de los campos de acción se define, fundamenta o justifica, señalando brevemente las razones por las cuales los consideramos áreas de intervención para viabilizar la situación deseada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b="1" dirty="0" smtClean="0"/>
              <a:t>Tercero: </a:t>
            </a:r>
            <a:r>
              <a:rPr lang="es-ES" sz="2000" dirty="0" smtClean="0">
                <a:solidFill>
                  <a:schemeClr val="tx1"/>
                </a:solidFill>
              </a:rPr>
              <a:t>una vez identificados los campos de acción, el siguiente paso es fundamentar cada uno de ellos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57" y="2714620"/>
          <a:ext cx="8358247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6268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CAMPOS DE ACCION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ENFOQUE METODOLOGICO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2.  CLIMA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SOCIAL DE AULA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empatía, la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asertividad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la comunicación efectiva, permiten aprender a establecer buenas relaciones con los otros y el ambiente, favorece la convivencia que se desarrolla desde el reconocimiento y valoración del otro, de ahí que la disciplina y la participación activa, entendida como autocontrol, y auto motivación sean condiciones necesarias para la creación de un ambiente propicio para el aprendizaje personal y de todos.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1428736"/>
            <a:ext cx="8072494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¿Cómo se fundamentan los campos de acción</a:t>
            </a:r>
            <a:r>
              <a:rPr lang="es-ES" b="1" dirty="0" smtClean="0"/>
              <a:t>?</a:t>
            </a:r>
            <a:r>
              <a:rPr lang="es-ES" dirty="0" smtClean="0"/>
              <a:t> Cada uno de los campos de acción se define, fundamenta o justifica, señalando brevemente las razones por las cuales los consideramos áreas de intervención para viabilizar la situación deseada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b="1" dirty="0" smtClean="0"/>
              <a:t>Tercero: </a:t>
            </a:r>
            <a:r>
              <a:rPr lang="es-ES" sz="2000" dirty="0" smtClean="0">
                <a:solidFill>
                  <a:schemeClr val="tx1"/>
                </a:solidFill>
              </a:rPr>
              <a:t>una vez identificados los campos de acción, el siguiente paso es fundamentar cada uno de ellos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57" y="2714620"/>
          <a:ext cx="835824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6268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CAMPOS DE ACCION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ENFOQUE METODOLOGICO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2.  CLIMA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</a:rPr>
                        <a:t> SOCIAL DE AULA 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3.  Trabajo con la comunidad 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s-ES" sz="1600" b="0" dirty="0" smtClean="0">
                          <a:latin typeface="Arial" pitchFamily="34" charset="0"/>
                          <a:cs typeface="Arial" pitchFamily="34" charset="0"/>
                        </a:rPr>
                        <a:t>PARTICIPACIÓN ACTIVA DE LOS PADRES DE FAMILIA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participación y colaboración de los padres de familia en el aprendizaje de sus hijos es elemento clave en el desarrollo de Habilidades sociales y creatividad. Se requiere una alianza de apoyo en la formación integral de los estudiantes, la que se fundamenta en una comunicación fluida, democrática entre docente, padres  y madres de familia.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1428736"/>
            <a:ext cx="8072494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¿Cómo se fundamentan los campos de acción</a:t>
            </a:r>
            <a:r>
              <a:rPr lang="es-ES" b="1" dirty="0" smtClean="0"/>
              <a:t>?</a:t>
            </a:r>
            <a:r>
              <a:rPr lang="es-ES" dirty="0" smtClean="0"/>
              <a:t> Cada uno de los campos de acción se define, fundamenta o justifica, señalando brevemente las razones por las cuales los consideramos áreas de intervención para viabilizar la situación deseada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72000" y="785794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Una vez definidos los campos de acción, recién podemos formular las hipótesis de acción, es decir, </a:t>
            </a:r>
            <a:r>
              <a:rPr lang="es-ES" sz="2400" dirty="0">
                <a:solidFill>
                  <a:srgbClr val="0070C0"/>
                </a:solidFill>
              </a:rPr>
              <a:t>las </a:t>
            </a:r>
            <a:r>
              <a:rPr lang="es-ES" sz="2400" dirty="0" smtClean="0">
                <a:solidFill>
                  <a:srgbClr val="0070C0"/>
                </a:solidFill>
              </a:rPr>
              <a:t>acciones propiamente </a:t>
            </a:r>
            <a:r>
              <a:rPr lang="es-ES" sz="2400" dirty="0">
                <a:solidFill>
                  <a:srgbClr val="0070C0"/>
                </a:solidFill>
              </a:rPr>
              <a:t>dichas que se consideran para lograr lo previsto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  <a:endParaRPr lang="es-ES" sz="2400" dirty="0"/>
          </a:p>
        </p:txBody>
      </p:sp>
      <p:sp>
        <p:nvSpPr>
          <p:cNvPr id="4" name="3 Llamada de nube"/>
          <p:cNvSpPr/>
          <p:nvPr/>
        </p:nvSpPr>
        <p:spPr>
          <a:xfrm>
            <a:off x="0" y="571480"/>
            <a:ext cx="3428992" cy="2286016"/>
          </a:xfrm>
          <a:prstGeom prst="cloudCallout">
            <a:avLst>
              <a:gd name="adj1" fmla="val -19730"/>
              <a:gd name="adj2" fmla="val 1270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57158" y="857232"/>
            <a:ext cx="2643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Ten presente que las hipótesis de acción se formulan desde cada campo de acción.</a:t>
            </a:r>
            <a:endParaRPr lang="es-ES" sz="2000" b="1" dirty="0"/>
          </a:p>
        </p:txBody>
      </p:sp>
      <p:pic>
        <p:nvPicPr>
          <p:cNvPr id="67586" name="Picture 2" descr="https://encrypted-tbn1.gstatic.com/images?q=tbn:ANd9GcSx-y2_B9C2H7GGZZgCa4_usnL-94e7GSLasEzUHm1rAvTg4v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 smtClean="0"/>
              <a:t>Aspectos a considerar para la formulación de las hipótesis de acción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714348" y="150017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Toda hipótesis de acción presenta dos componentes:</a:t>
            </a:r>
          </a:p>
        </p:txBody>
      </p:sp>
      <p:sp>
        <p:nvSpPr>
          <p:cNvPr id="4" name="3 Elipse"/>
          <p:cNvSpPr/>
          <p:nvPr/>
        </p:nvSpPr>
        <p:spPr>
          <a:xfrm>
            <a:off x="714348" y="2428868"/>
            <a:ext cx="2000264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ACCION 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428992" y="2428868"/>
            <a:ext cx="2214578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HIPOTESIS DE ACCION 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6286512" y="2500306"/>
            <a:ext cx="2143140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RESULTADO ESPERADO</a:t>
            </a:r>
            <a:endParaRPr lang="es-ES" dirty="0"/>
          </a:p>
        </p:txBody>
      </p:sp>
      <p:cxnSp>
        <p:nvCxnSpPr>
          <p:cNvPr id="8" name="7 Forma"/>
          <p:cNvCxnSpPr>
            <a:stCxn id="5" idx="6"/>
            <a:endCxn id="6" idx="0"/>
          </p:cNvCxnSpPr>
          <p:nvPr/>
        </p:nvCxnSpPr>
        <p:spPr>
          <a:xfrm flipV="1">
            <a:off x="5643570" y="2500306"/>
            <a:ext cx="1714512" cy="571504"/>
          </a:xfrm>
          <a:prstGeom prst="curvedConnector4">
            <a:avLst>
              <a:gd name="adj1" fmla="val 18750"/>
              <a:gd name="adj2" fmla="val 1525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Forma"/>
          <p:cNvCxnSpPr>
            <a:stCxn id="5" idx="2"/>
            <a:endCxn id="4" idx="0"/>
          </p:cNvCxnSpPr>
          <p:nvPr/>
        </p:nvCxnSpPr>
        <p:spPr>
          <a:xfrm rot="10800000">
            <a:off x="1714480" y="2428868"/>
            <a:ext cx="1714512" cy="642942"/>
          </a:xfrm>
          <a:prstGeom prst="curvedConnector4">
            <a:avLst>
              <a:gd name="adj1" fmla="val 20833"/>
              <a:gd name="adj2" fmla="val 13555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14282" y="3978196"/>
            <a:ext cx="292895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 la </a:t>
            </a:r>
            <a:r>
              <a:rPr lang="es-ES" b="1" dirty="0"/>
              <a:t>propuesta nueva que se plantea para superar el</a:t>
            </a:r>
          </a:p>
          <a:p>
            <a:pPr algn="just"/>
            <a:r>
              <a:rPr lang="es-ES" dirty="0"/>
              <a:t>problema. </a:t>
            </a:r>
            <a:r>
              <a:rPr lang="es-ES" dirty="0">
                <a:solidFill>
                  <a:srgbClr val="0070C0"/>
                </a:solidFill>
              </a:rPr>
              <a:t>Responde a los objetivos, es el qué hacer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Tiene relación con los medios y recursos del árbol </a:t>
            </a:r>
            <a:r>
              <a:rPr lang="es-ES" dirty="0" smtClean="0"/>
              <a:t>de objetivos </a:t>
            </a:r>
            <a:r>
              <a:rPr lang="es-ES" dirty="0"/>
              <a:t>o los objetivos específicos.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786446" y="4071942"/>
            <a:ext cx="2857488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el sentido de la acción, es el para qué de la misma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Señala el cambio a lograr en </a:t>
            </a:r>
            <a:r>
              <a:rPr lang="es-ES" b="1" dirty="0"/>
              <a:t>el beneficiario directo de</a:t>
            </a:r>
          </a:p>
          <a:p>
            <a:pPr algn="just"/>
            <a:r>
              <a:rPr lang="es-ES" dirty="0"/>
              <a:t>la alternativa de </a:t>
            </a:r>
            <a:r>
              <a:rPr lang="es-ES" b="1" dirty="0"/>
              <a:t>mejora.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              Actividad individual</a:t>
            </a:r>
            <a:endParaRPr lang="es-ES" dirty="0"/>
          </a:p>
        </p:txBody>
      </p:sp>
      <p:pic>
        <p:nvPicPr>
          <p:cNvPr id="65538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428596" y="214290"/>
            <a:ext cx="1500198" cy="157163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85918" y="1214422"/>
            <a:ext cx="7000924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Ahora identifica el campo de acción y los elementos (acción y resultado esperado) en el ejemplo anterior.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Subraya la </a:t>
            </a:r>
            <a:r>
              <a:rPr lang="es-ES" sz="2400" b="1" dirty="0"/>
              <a:t>acción y hazle un doble subrayado al resultado esperado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4500570"/>
          <a:ext cx="821537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ACCION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RESULTADO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aplicación de técnicas de resolución de conflictos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i="1" dirty="0" smtClean="0">
                          <a:solidFill>
                            <a:srgbClr val="0070C0"/>
                          </a:solidFill>
                        </a:rPr>
                        <a:t>Favorece</a:t>
                      </a:r>
                      <a:r>
                        <a:rPr lang="es-ES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i="1" dirty="0" smtClean="0">
                          <a:solidFill>
                            <a:srgbClr val="0070C0"/>
                          </a:solidFill>
                        </a:rPr>
                        <a:t>un clima positivo y motivador </a:t>
                      </a:r>
                      <a:r>
                        <a:rPr lang="es-ES" i="1" dirty="0" smtClean="0"/>
                        <a:t>para el desarrollo de las</a:t>
                      </a:r>
                      <a:r>
                        <a:rPr lang="es-ES" i="1" baseline="0" dirty="0" smtClean="0"/>
                        <a:t> habilidades sociales y la</a:t>
                      </a:r>
                      <a:r>
                        <a:rPr lang="es-ES" i="1" dirty="0" smtClean="0"/>
                        <a:t> creatividad en los niñas y niñas de 5 años</a:t>
                      </a:r>
                      <a:endParaRPr kumimoji="0" lang="es-E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Responde al ¿Qué hacer?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Responde al ¿Para quién /para qué?</a:t>
                      </a:r>
                      <a:endParaRPr kumimoji="0" lang="es-E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428728" y="3357562"/>
            <a:ext cx="614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 smtClean="0"/>
              <a:t>La aplicación de técnicas de resolución de conflictos </a:t>
            </a:r>
            <a:r>
              <a:rPr lang="es-ES" i="1" dirty="0" smtClean="0">
                <a:solidFill>
                  <a:srgbClr val="0070C0"/>
                </a:solidFill>
              </a:rPr>
              <a:t>favorecen un clima positivo y motivador </a:t>
            </a:r>
            <a:r>
              <a:rPr lang="es-ES" i="1" dirty="0" smtClean="0"/>
              <a:t>para el desarrollo de la creatividad en los niñas y niñas de 5 años.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228600"/>
            <a:ext cx="6686568" cy="914400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Teniendo en cuenta lo anterior, identifica los componentes de la siguiente hipótesis de acción</a:t>
            </a:r>
            <a:endParaRPr lang="es-ES" sz="2000" dirty="0"/>
          </a:p>
        </p:txBody>
      </p:sp>
      <p:pic>
        <p:nvPicPr>
          <p:cNvPr id="3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428596" y="214290"/>
            <a:ext cx="1500198" cy="1571636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1" y="2500306"/>
          <a:ext cx="8429682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HIPOTESIS DE ACCION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ACCION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RESULTADO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diseño y aplicación de fichas de lectura en base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experiencias de la vida comunitaria y familiar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favorece que los estudiantes mejoren su lectura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comprensiva.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ak.verticalresponse.com/media/e/9/9/e99051e8d5/d8f91fb8fd/3ce8882d23/library/EnewsletterStream/pens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3857652" cy="32099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 de partida: MBDD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 l="14648" t="14648" r="12842" b="12109"/>
          <a:stretch>
            <a:fillRect/>
          </a:stretch>
        </p:blipFill>
        <p:spPr bwMode="auto">
          <a:xfrm>
            <a:off x="0" y="1214422"/>
            <a:ext cx="7500958" cy="5572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2928934"/>
            <a:ext cx="2143140" cy="1571636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571604" y="1142984"/>
            <a:ext cx="2714644" cy="107157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>
            <a:stCxn id="5" idx="7"/>
          </p:cNvCxnSpPr>
          <p:nvPr/>
        </p:nvCxnSpPr>
        <p:spPr>
          <a:xfrm rot="5400000" flipH="1" flipV="1">
            <a:off x="1513927" y="2458474"/>
            <a:ext cx="1015979" cy="38526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286612" y="1071546"/>
            <a:ext cx="18573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Calidad educativa </a:t>
            </a:r>
            <a:endParaRPr lang="es-ES" sz="2400" dirty="0"/>
          </a:p>
        </p:txBody>
      </p:sp>
      <p:cxnSp>
        <p:nvCxnSpPr>
          <p:cNvPr id="11" name="10 Conector recto de flecha"/>
          <p:cNvCxnSpPr>
            <a:stCxn id="6" idx="6"/>
            <a:endCxn id="10" idx="1"/>
          </p:cNvCxnSpPr>
          <p:nvPr/>
        </p:nvCxnSpPr>
        <p:spPr>
          <a:xfrm flipV="1">
            <a:off x="4286248" y="1487045"/>
            <a:ext cx="3000364" cy="19172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Fundamentación de las acciones.</a:t>
            </a:r>
            <a:br>
              <a:rPr lang="es-ES" b="1" dirty="0" smtClean="0"/>
            </a:br>
            <a:r>
              <a:rPr lang="es-ES" b="1" dirty="0" smtClean="0"/>
              <a:t>¿Por qué y para qué la acción?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1500174"/>
          <a:ext cx="835824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Hipótesis de acción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Fundamentación</a:t>
                      </a:r>
                    </a:p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(en base a tu experiencia y marco teórico sobre el tema)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s-E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aplicación de técnicas de resolución de conflictos favorece el clima positivo y motivador para el aprendizaje  de habilidades sociales y el fortalecimiento de la creatividad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oportuna intervención del docente que,</a:t>
                      </a:r>
                    </a:p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conociendo a sus alumnos, percibe conflictos que afectan la interacción entre pares, hace uso de las técnicas de resolución de conflictos y dota a los alumnos de los recursos para asumir responsablemente sus relaciones interpersonales.</a:t>
                      </a:r>
                    </a:p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práctica propicia un ambiente sano y adecuado para la comunicación y </a:t>
                      </a:r>
                      <a:r>
                        <a:rPr kumimoji="0" lang="es-E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aprendizaje.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357166"/>
            <a:ext cx="7929618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planteamiento de las hipótesis de acción genera una articulación entre la </a:t>
            </a:r>
            <a:r>
              <a:rPr lang="es-ES" b="1" dirty="0"/>
              <a:t>investigación como actividad de </a:t>
            </a:r>
            <a:r>
              <a:rPr lang="es-ES" b="1" dirty="0" smtClean="0"/>
              <a:t>los </a:t>
            </a:r>
            <a:r>
              <a:rPr lang="es-ES" dirty="0" smtClean="0"/>
              <a:t>docentes </a:t>
            </a:r>
            <a:r>
              <a:rPr lang="es-ES" dirty="0"/>
              <a:t>y estudiantes, la </a:t>
            </a:r>
            <a:r>
              <a:rPr lang="es-ES" b="1" dirty="0"/>
              <a:t>innovación como alternativa para el cambio y el conocimiento científico válido </a:t>
            </a:r>
            <a:r>
              <a:rPr lang="es-ES" b="1" dirty="0" smtClean="0"/>
              <a:t>sobre </a:t>
            </a:r>
            <a:r>
              <a:rPr lang="es-ES" dirty="0" smtClean="0"/>
              <a:t>los </a:t>
            </a:r>
            <a:r>
              <a:rPr lang="es-ES" dirty="0"/>
              <a:t>aspectos que involucra la investigación-acción.</a:t>
            </a:r>
          </a:p>
        </p:txBody>
      </p:sp>
      <p:sp>
        <p:nvSpPr>
          <p:cNvPr id="4" name="3 Elipse"/>
          <p:cNvSpPr/>
          <p:nvPr/>
        </p:nvSpPr>
        <p:spPr>
          <a:xfrm>
            <a:off x="785786" y="1738628"/>
            <a:ext cx="2786082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INVESTIGACIÒN como  actividad 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254584" y="3812294"/>
            <a:ext cx="2786082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CONOCIMIENTO CIENTÌFICO válido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5500694" y="1746020"/>
            <a:ext cx="2428892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INNOVACION como alternativa para el cambio </a:t>
            </a:r>
            <a:endParaRPr lang="es-ES" dirty="0"/>
          </a:p>
        </p:txBody>
      </p:sp>
      <p:cxnSp>
        <p:nvCxnSpPr>
          <p:cNvPr id="8" name="7 Conector recto de flecha"/>
          <p:cNvCxnSpPr>
            <a:stCxn id="4" idx="6"/>
            <a:endCxn id="6" idx="2"/>
          </p:cNvCxnSpPr>
          <p:nvPr/>
        </p:nvCxnSpPr>
        <p:spPr>
          <a:xfrm>
            <a:off x="3571868" y="2417289"/>
            <a:ext cx="1928826" cy="739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5" idx="6"/>
            <a:endCxn id="6" idx="4"/>
          </p:cNvCxnSpPr>
          <p:nvPr/>
        </p:nvCxnSpPr>
        <p:spPr>
          <a:xfrm flipV="1">
            <a:off x="6040666" y="3103342"/>
            <a:ext cx="674474" cy="13876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4" idx="4"/>
            <a:endCxn id="5" idx="2"/>
          </p:cNvCxnSpPr>
          <p:nvPr/>
        </p:nvCxnSpPr>
        <p:spPr>
          <a:xfrm rot="16200000" flipH="1">
            <a:off x="2019203" y="3255573"/>
            <a:ext cx="1395005" cy="107575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3000364" y="3071810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El planteamiento de las hipótesis 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500034" y="5572140"/>
            <a:ext cx="835824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Esta articulación se traduce en la acción innovadora, creativa, ajustada a dar respuesta válida, pertinente y </a:t>
            </a:r>
            <a:r>
              <a:rPr lang="es-ES" dirty="0" smtClean="0"/>
              <a:t>sustentada en </a:t>
            </a:r>
            <a:r>
              <a:rPr lang="es-ES" dirty="0"/>
              <a:t>las necesidades e intereses de los beneficiarios, sobre todo de los estudiantes.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5543560" cy="914400"/>
          </a:xfrm>
        </p:spPr>
        <p:txBody>
          <a:bodyPr/>
          <a:lstStyle/>
          <a:p>
            <a:r>
              <a:rPr lang="es-ES" b="1" dirty="0" smtClean="0"/>
              <a:t>Matriz del plan de acción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357290" y="3786190"/>
            <a:ext cx="5143536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Que  </a:t>
            </a:r>
            <a:r>
              <a:rPr lang="es-ES" sz="2800" dirty="0"/>
              <a:t>se requiere para tratar de solucionar el problema.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1472" y="2214554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establecer </a:t>
            </a:r>
            <a:r>
              <a:rPr lang="es-ES" sz="2800" dirty="0">
                <a:solidFill>
                  <a:srgbClr val="0070C0"/>
                </a:solidFill>
              </a:rPr>
              <a:t>las actividades/tareas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928926" y="1357298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990033"/>
                </a:solidFill>
              </a:rPr>
              <a:t>permite</a:t>
            </a:r>
            <a:r>
              <a:rPr lang="es-ES" sz="2800" dirty="0">
                <a:solidFill>
                  <a:prstClr val="black"/>
                </a:solidFill>
              </a:rPr>
              <a:t> </a:t>
            </a:r>
            <a:r>
              <a:rPr lang="es-ES" sz="2800" dirty="0" smtClean="0">
                <a:solidFill>
                  <a:prstClr val="black"/>
                </a:solidFill>
              </a:rPr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857620" y="2500306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B050"/>
                </a:solidFill>
              </a:rPr>
              <a:t>prever los recursos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8" y="5286388"/>
            <a:ext cx="842968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dirty="0">
                <a:solidFill>
                  <a:prstClr val="black"/>
                </a:solidFill>
              </a:rPr>
              <a:t>Para organizar y programar las acciones podemos utilizar el diagrama de Gantt (esquema de doble entrada).</a:t>
            </a:r>
            <a:endParaRPr lang="es-ES" dirty="0"/>
          </a:p>
        </p:txBody>
      </p:sp>
      <p:cxnSp>
        <p:nvCxnSpPr>
          <p:cNvPr id="9" name="8 Conector recto de flecha"/>
          <p:cNvCxnSpPr>
            <a:stCxn id="2" idx="2"/>
            <a:endCxn id="5" idx="0"/>
          </p:cNvCxnSpPr>
          <p:nvPr/>
        </p:nvCxnSpPr>
        <p:spPr>
          <a:xfrm rot="5400000">
            <a:off x="3581574" y="1238430"/>
            <a:ext cx="228608" cy="9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5" idx="2"/>
            <a:endCxn id="4" idx="0"/>
          </p:cNvCxnSpPr>
          <p:nvPr/>
        </p:nvCxnSpPr>
        <p:spPr>
          <a:xfrm rot="5400000">
            <a:off x="2768053" y="1291293"/>
            <a:ext cx="334036" cy="1512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5" idx="2"/>
            <a:endCxn id="6" idx="0"/>
          </p:cNvCxnSpPr>
          <p:nvPr/>
        </p:nvCxnSpPr>
        <p:spPr>
          <a:xfrm rot="16200000" flipH="1">
            <a:off x="4232531" y="1339300"/>
            <a:ext cx="619788" cy="170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4" idx="2"/>
            <a:endCxn id="3" idx="0"/>
          </p:cNvCxnSpPr>
          <p:nvPr/>
        </p:nvCxnSpPr>
        <p:spPr>
          <a:xfrm rot="16200000" flipH="1">
            <a:off x="2745178" y="2602309"/>
            <a:ext cx="617529" cy="175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6" idx="2"/>
            <a:endCxn id="3" idx="0"/>
          </p:cNvCxnSpPr>
          <p:nvPr/>
        </p:nvCxnSpPr>
        <p:spPr>
          <a:xfrm rot="5400000">
            <a:off x="4279966" y="2672619"/>
            <a:ext cx="762664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1397000"/>
          <a:ext cx="821536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11"/>
                <a:gridCol w="1756211"/>
                <a:gridCol w="1756211"/>
                <a:gridCol w="982245"/>
                <a:gridCol w="982245"/>
                <a:gridCol w="982245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Hipótesis de acción: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Actividades / tareas</a:t>
                      </a:r>
                    </a:p>
                    <a:p>
                      <a:pPr algn="just"/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 acciones, tareas a ejecutar para alcanzar el logro propuesto en cada uno de los campos de acción cuya</a:t>
                      </a:r>
                    </a:p>
                    <a:p>
                      <a:pPr algn="just"/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secuencia debe organizarse: ¿Qué es primero? ¿Qué es después? Se desprende de la hipótesis de acción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Responsables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 todos aquellos agentes encargados de hacer que la actividad o tarea se cumpla. Básicamente son los docentes</a:t>
                      </a:r>
                    </a:p>
                    <a:p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kumimoji="0" lang="es-E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estudiantes.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sables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Recursos </a:t>
                      </a:r>
                    </a:p>
                    <a:p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 todas aquellas personas, especialistas e insumos, materiales, necesarios para poder cumplir con el plan.</a:t>
                      </a:r>
                    </a:p>
                    <a:p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Pueden ser diversos: útiles de escritorio, equipos, infraestructura, recursos financieros, separatas, textos y otros.</a:t>
                      </a:r>
                      <a:endParaRPr lang="es-E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CRONOGRAMA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¿Con quiénes vamos a trabajar?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1214422"/>
            <a:ext cx="81439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err="1"/>
              <a:t>Paglilla</a:t>
            </a:r>
            <a:r>
              <a:rPr lang="es-ES" sz="2000" dirty="0"/>
              <a:t> (2006) nos señala que para el proceso metodológico es conveniente tener en cuenta lo siguiente: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grupo destinatario con el que se va a trabajar, es decir, a qué personas se dirige el proyecto y </a:t>
            </a:r>
            <a:r>
              <a:rPr lang="es-ES" sz="2000" dirty="0" smtClean="0"/>
              <a:t>qué características </a:t>
            </a:r>
            <a:r>
              <a:rPr lang="es-ES" sz="2000" dirty="0"/>
              <a:t>tienen (edad, sexo, formación, clase social, etc</a:t>
            </a:r>
            <a:r>
              <a:rPr lang="es-ES" sz="2000" dirty="0" smtClean="0"/>
              <a:t>.).  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dirty="0"/>
              <a:t>muestra con la que se va a realizar el proyecto, normalmente, no se puede trabajar con toda la </a:t>
            </a:r>
            <a:r>
              <a:rPr lang="es-ES" sz="2000" dirty="0" smtClean="0"/>
              <a:t>población por </a:t>
            </a:r>
            <a:r>
              <a:rPr lang="es-ES" sz="2000" dirty="0"/>
              <a:t>lo que se debe seleccionar a un grupo de sujetos que reúnan determinadas condiciones. A </a:t>
            </a:r>
            <a:r>
              <a:rPr lang="es-ES" sz="2000" dirty="0" smtClean="0"/>
              <a:t>estos sujetos</a:t>
            </a:r>
            <a:r>
              <a:rPr lang="es-ES" sz="2000" dirty="0"/>
              <a:t>, extraídos de la población, con los que se llevará a cabo el proyecto se les llama «muestra». </a:t>
            </a:r>
            <a:r>
              <a:rPr lang="es-ES" sz="2000" dirty="0" smtClean="0"/>
              <a:t>Lo importante </a:t>
            </a:r>
            <a:r>
              <a:rPr lang="es-ES" sz="2000" dirty="0"/>
              <a:t>de la muestra es que sea representativa de la población que se desea estudiar, que refleje </a:t>
            </a:r>
            <a:r>
              <a:rPr lang="es-ES" sz="2000" dirty="0" smtClean="0"/>
              <a:t>los rasgos </a:t>
            </a:r>
            <a:r>
              <a:rPr lang="es-ES" sz="2000" dirty="0"/>
              <a:t>y características que aparecen en la población, en la proporción más aproximada posible</a:t>
            </a:r>
            <a:r>
              <a:rPr lang="es-ES" sz="2000" dirty="0" smtClean="0"/>
              <a:t>.</a:t>
            </a:r>
          </a:p>
          <a:p>
            <a:pPr marL="173038" indent="-173038" algn="just"/>
            <a:endParaRPr lang="es-ES" sz="2000" dirty="0"/>
          </a:p>
          <a:p>
            <a:pPr algn="just"/>
            <a:r>
              <a:rPr lang="es-ES" sz="2000" dirty="0"/>
              <a:t>Es decir, cuando ya se tiene claridad respecto del marco en el cual se va a actuar, se define el grupo con el que se</a:t>
            </a:r>
          </a:p>
          <a:p>
            <a:pPr algn="just"/>
            <a:r>
              <a:rPr lang="es-ES" sz="2000" dirty="0"/>
              <a:t>va a trabajar (destinatarios y colaboradores) y sus características.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1285860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Siguiendo con el ejemplo, se elegirá un aula y los destinatarios son los niños y niñas de 5 años del aula azul de la I. E …………………………… Son 10 niños y 8 niñas. la </a:t>
            </a:r>
            <a:r>
              <a:rPr lang="es-ES" dirty="0"/>
              <a:t>mayoría de </a:t>
            </a:r>
            <a:r>
              <a:rPr lang="es-ES" dirty="0" smtClean="0"/>
              <a:t>ellos con </a:t>
            </a:r>
            <a:r>
              <a:rPr lang="es-ES" dirty="0"/>
              <a:t>muchas necesidades económicas y afectivas, 20 (62,3%) tienen hogares bien constituidos y 12 (37,7</a:t>
            </a:r>
            <a:r>
              <a:rPr lang="es-ES" dirty="0" smtClean="0"/>
              <a:t>%) viven </a:t>
            </a:r>
            <a:r>
              <a:rPr lang="es-ES" dirty="0"/>
              <a:t>solo con el padre o la madre que generalmente no se encuentra en casa debido a su trabajo lejos </a:t>
            </a:r>
            <a:r>
              <a:rPr lang="es-ES" dirty="0" smtClean="0"/>
              <a:t>del hogar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/>
              <a:t>Entre los colaboradores están otros docentes que también conocen y trabajan con los mismos alumnos </a:t>
            </a:r>
            <a:r>
              <a:rPr lang="es-ES" dirty="0" smtClean="0"/>
              <a:t>y algunos </a:t>
            </a:r>
            <a:r>
              <a:rPr lang="es-ES" dirty="0"/>
              <a:t>padres y madres de familia que requerirán conocer más sobre el tema de trabajo en equipo y </a:t>
            </a:r>
            <a:r>
              <a:rPr lang="es-ES" dirty="0" smtClean="0"/>
              <a:t>los beneficios </a:t>
            </a:r>
            <a:r>
              <a:rPr lang="es-ES" dirty="0"/>
              <a:t>para sus hijos en sus aprendizajes y en su preparación para la vida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Luego, se plantea la información que se quiere obtener de este estudio a partir de las actividades que </a:t>
            </a:r>
            <a:r>
              <a:rPr lang="es-ES" dirty="0" smtClean="0"/>
              <a:t>se desea </a:t>
            </a:r>
            <a:r>
              <a:rPr lang="es-ES" dirty="0"/>
              <a:t>desarrollar. Esto incluye una variedad de técnicas e instrumentos como las reflexiones de los </a:t>
            </a:r>
            <a:r>
              <a:rPr lang="es-ES" dirty="0" smtClean="0"/>
              <a:t>docentes sobre </a:t>
            </a:r>
            <a:r>
              <a:rPr lang="es-ES" dirty="0"/>
              <a:t>su clase, las impresiones de los alumnos, los resultados de pruebas, las anotaciones de clase </a:t>
            </a:r>
            <a:r>
              <a:rPr lang="es-ES" dirty="0" smtClean="0"/>
              <a:t>del docente </a:t>
            </a:r>
            <a:r>
              <a:rPr lang="es-ES" dirty="0"/>
              <a:t>o los docentes.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28600"/>
            <a:ext cx="5757874" cy="914400"/>
          </a:xfrm>
        </p:spPr>
        <p:txBody>
          <a:bodyPr/>
          <a:lstStyle/>
          <a:p>
            <a:r>
              <a:rPr lang="es-ES" b="1" dirty="0" smtClean="0"/>
              <a:t>Actividad individual</a:t>
            </a:r>
            <a:endParaRPr lang="es-ES" dirty="0"/>
          </a:p>
        </p:txBody>
      </p:sp>
      <p:pic>
        <p:nvPicPr>
          <p:cNvPr id="4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428596" y="214290"/>
            <a:ext cx="1500198" cy="157163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071670" y="1285860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Ordena, según la secuencia trabajada, las siguientes fases de elaboración de las hipótesis de acción. Escribe </a:t>
            </a:r>
            <a:r>
              <a:rPr lang="es-ES" dirty="0" smtClean="0"/>
              <a:t>dentro del </a:t>
            </a:r>
            <a:r>
              <a:rPr lang="es-ES" dirty="0"/>
              <a:t>paréntesis los números del 1 al 6.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5786" y="2643182"/>
            <a:ext cx="214314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(    ) Campos de acción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86116" y="2643182"/>
            <a:ext cx="214314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(    ) Hipótesis de acción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86446" y="2643182"/>
            <a:ext cx="2357454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(    ) Fundamentación  de los campos de  acción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57224" y="3929066"/>
            <a:ext cx="214314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(    ) Identificación de la acción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14678" y="3857628"/>
            <a:ext cx="257176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(    ) Fundamentación de las hipótesis de acción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72198" y="3857628"/>
            <a:ext cx="214314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(    ) Identificación del resultado esperado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            Identifica los elementos del plan de acción.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57224" y="1397000"/>
          <a:ext cx="6762776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2476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COMPONENTES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ELEMENTOS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Gestión con la Coordinadora del Área de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Comunicación Integral.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Separata sobre técnicas de resolución de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conflictos.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50 nuevos soles para la impresión de las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separatas.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13 de mayo al 18 de junio.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Invitación a un especialista en resolución</a:t>
                      </a:r>
                    </a:p>
                    <a:p>
                      <a:r>
                        <a:rPr kumimoji="0"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conflictos para una charla.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428596" y="214290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         Completa el siguiente cuadro con los elementos que faltan:</a:t>
            </a:r>
            <a:endParaRPr lang="es-ES" dirty="0"/>
          </a:p>
        </p:txBody>
      </p:sp>
      <p:pic>
        <p:nvPicPr>
          <p:cNvPr id="3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428596" y="214290"/>
            <a:ext cx="1214446" cy="1272277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1490128"/>
          <a:ext cx="8072496" cy="475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63003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Campos de acción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Hipótesis de acción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Acción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Resultado esperado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13112">
                <a:tc>
                  <a:txBody>
                    <a:bodyPr/>
                    <a:lstStyle/>
                    <a:p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aplicación de estrategias de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metacognición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favorecerá que los estudiantes logren</a:t>
                      </a:r>
                    </a:p>
                    <a:p>
                      <a:pPr algn="just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mejores resultados en sus aprendizajes a nivel de la producción de textos.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base al cuadro anterior completa esta matriz: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1397000"/>
          <a:ext cx="8215368" cy="395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11"/>
                <a:gridCol w="1756211"/>
                <a:gridCol w="1756211"/>
                <a:gridCol w="982245"/>
                <a:gridCol w="982245"/>
                <a:gridCol w="982245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Hipótesis de acción: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76">
                <a:tc rowSpan="2"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 / TAREAS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RESPONSABLES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S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RECURSOS </a:t>
                      </a:r>
                    </a:p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CRONOGRAMA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Elaboración de modelo de ficha de </a:t>
                      </a:r>
                      <a:r>
                        <a:rPr kumimoji="0" lang="es-ES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metacognición</a:t>
                      </a:r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individual y grupal.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Aplicación de  prueba de entrada sobre producción de textos.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Aplicación de  prácticas grupales de resolución de conflictos.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Evaluación de salida</a:t>
                      </a:r>
                      <a:endParaRPr lang="es-ES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+mj-lt"/>
                        <a:buNone/>
                      </a:pPr>
                      <a:endParaRPr kumimoji="0" lang="es-ES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jjbrunner2.bligoo.com/media/users/16/825755/images/public/148849/curri8.gif?v=1317870457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953912"/>
            <a:ext cx="2571768" cy="2404045"/>
          </a:xfrm>
          <a:prstGeom prst="rect">
            <a:avLst/>
          </a:prstGeom>
          <a:noFill/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3100" dirty="0" smtClean="0">
                <a:solidFill>
                  <a:schemeClr val="tx1"/>
                </a:solidFill>
              </a:rPr>
              <a:t>La</a:t>
            </a:r>
            <a:r>
              <a:rPr lang="es-ES" sz="3100" dirty="0" smtClean="0">
                <a:solidFill>
                  <a:srgbClr val="990033"/>
                </a:solidFill>
              </a:rPr>
              <a:t> </a:t>
            </a:r>
            <a:r>
              <a:rPr lang="es-ES" sz="3100" b="1" dirty="0" smtClean="0">
                <a:solidFill>
                  <a:srgbClr val="990033"/>
                </a:solidFill>
              </a:rPr>
              <a:t>investigación</a:t>
            </a:r>
            <a:r>
              <a:rPr lang="es-ES" sz="3100" dirty="0" smtClean="0">
                <a:solidFill>
                  <a:srgbClr val="990033"/>
                </a:solidFill>
              </a:rPr>
              <a:t> </a:t>
            </a:r>
            <a:r>
              <a:rPr lang="es-ES" sz="3100" dirty="0" smtClean="0">
                <a:solidFill>
                  <a:schemeClr val="tx1"/>
                </a:solidFill>
              </a:rPr>
              <a:t>y el </a:t>
            </a:r>
            <a:r>
              <a:rPr lang="es-ES" sz="3100" dirty="0" smtClean="0">
                <a:solidFill>
                  <a:srgbClr val="C00000"/>
                </a:solidFill>
              </a:rPr>
              <a:t>autodesarrollo profesional</a:t>
            </a:r>
            <a:r>
              <a:rPr lang="es-ES" sz="3100" dirty="0" smtClean="0">
                <a:solidFill>
                  <a:srgbClr val="990033"/>
                </a:solidFill>
              </a:rPr>
              <a:t> </a:t>
            </a:r>
            <a:r>
              <a:rPr lang="es-ES" sz="3100" dirty="0" smtClean="0">
                <a:solidFill>
                  <a:schemeClr val="tx1"/>
                </a:solidFill>
              </a:rPr>
              <a:t>se </a:t>
            </a:r>
            <a:r>
              <a:rPr lang="es-ES" sz="3100" b="1" dirty="0" smtClean="0">
                <a:solidFill>
                  <a:srgbClr val="00B050"/>
                </a:solidFill>
              </a:rPr>
              <a:t>complementan y fortalecen</a:t>
            </a:r>
            <a:endParaRPr lang="es-ES" b="1" dirty="0">
              <a:solidFill>
                <a:srgbClr val="00B050"/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214546" y="1428736"/>
            <a:ext cx="6500858" cy="4357718"/>
            <a:chOff x="1500166" y="1428736"/>
            <a:chExt cx="7215238" cy="4714908"/>
          </a:xfrm>
        </p:grpSpPr>
        <p:sp>
          <p:nvSpPr>
            <p:cNvPr id="10" name="9 CuadroTexto"/>
            <p:cNvSpPr txBox="1"/>
            <p:nvPr/>
          </p:nvSpPr>
          <p:spPr>
            <a:xfrm>
              <a:off x="2143108" y="1428736"/>
              <a:ext cx="5429288" cy="369332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NUEVO PERFIL DOCENTE: Maestro (a) investigador(a) </a:t>
              </a:r>
              <a:endParaRPr lang="es-ES" sz="1600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1500166" y="2571744"/>
              <a:ext cx="3000396" cy="135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rgbClr val="002060"/>
                  </a:solidFill>
                </a:rPr>
                <a:t>La investigación 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5715008" y="2571744"/>
              <a:ext cx="3000396" cy="1357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rgbClr val="002060"/>
                  </a:solidFill>
                </a:rPr>
                <a:t>El autodesarrollo profesional</a:t>
              </a:r>
              <a:endParaRPr lang="es-ES" sz="2000" dirty="0">
                <a:solidFill>
                  <a:srgbClr val="002060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929058" y="4071942"/>
              <a:ext cx="2571768" cy="369332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REFLEXION CRITICA </a:t>
              </a:r>
              <a:endParaRPr lang="es-ES" dirty="0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1643042" y="5286388"/>
              <a:ext cx="2428892" cy="8572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/>
                <a:t>¿Qué hacemos?</a:t>
              </a:r>
            </a:p>
            <a:p>
              <a:pPr algn="ctr"/>
              <a:r>
                <a:rPr lang="es-ES" sz="2000" dirty="0" smtClean="0"/>
                <a:t>¿Cómo lo hacemos?</a:t>
              </a:r>
              <a:endParaRPr lang="es-ES" sz="2000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4286248" y="5286388"/>
              <a:ext cx="1857388" cy="7858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¿Cómo debemos hacerlo?</a:t>
              </a:r>
              <a:endParaRPr lang="es-ES" dirty="0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6643702" y="5214950"/>
              <a:ext cx="1857388" cy="7858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¿Para qué se hace?</a:t>
              </a:r>
              <a:endParaRPr lang="es-ES" dirty="0"/>
            </a:p>
          </p:txBody>
        </p:sp>
        <p:sp>
          <p:nvSpPr>
            <p:cNvPr id="17" name="16 Flecha abajo"/>
            <p:cNvSpPr/>
            <p:nvPr/>
          </p:nvSpPr>
          <p:spPr>
            <a:xfrm>
              <a:off x="2786050" y="1785926"/>
              <a:ext cx="428628" cy="7920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Flecha abajo"/>
            <p:cNvSpPr/>
            <p:nvPr/>
          </p:nvSpPr>
          <p:spPr>
            <a:xfrm>
              <a:off x="7000892" y="1785926"/>
              <a:ext cx="428628" cy="7920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Flecha izquierda y derecha"/>
            <p:cNvSpPr/>
            <p:nvPr/>
          </p:nvSpPr>
          <p:spPr>
            <a:xfrm>
              <a:off x="4429124" y="3143248"/>
              <a:ext cx="1332000" cy="428628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lecha abajo"/>
            <p:cNvSpPr/>
            <p:nvPr/>
          </p:nvSpPr>
          <p:spPr>
            <a:xfrm>
              <a:off x="5000628" y="3500438"/>
              <a:ext cx="357190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2" name="21 Conector angular"/>
            <p:cNvCxnSpPr>
              <a:stCxn id="14" idx="0"/>
              <a:endCxn id="16" idx="0"/>
            </p:cNvCxnSpPr>
            <p:nvPr/>
          </p:nvCxnSpPr>
          <p:spPr>
            <a:xfrm rot="5400000" flipH="1" flipV="1">
              <a:off x="5179223" y="2893215"/>
              <a:ext cx="71438" cy="4714908"/>
            </a:xfrm>
            <a:prstGeom prst="bentConnector3">
              <a:avLst>
                <a:gd name="adj1" fmla="val 419998"/>
              </a:avLst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>
              <a:stCxn id="13" idx="2"/>
              <a:endCxn id="15" idx="0"/>
            </p:cNvCxnSpPr>
            <p:nvPr/>
          </p:nvCxnSpPr>
          <p:spPr>
            <a:xfrm rot="5400000">
              <a:off x="4792385" y="4863831"/>
              <a:ext cx="8451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28794" y="1714488"/>
            <a:ext cx="5143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/>
              <a:t>Etapa 3: Desarrollo de la</a:t>
            </a:r>
          </a:p>
          <a:p>
            <a:pPr algn="ctr"/>
            <a:r>
              <a:rPr lang="es-ES" sz="3200" b="1" i="1" dirty="0"/>
              <a:t>propuesta de mejoramiento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928662" y="3571876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Desarrolla </a:t>
            </a:r>
            <a:r>
              <a:rPr lang="es-ES" dirty="0"/>
              <a:t>el plan de acciones, es decir, las alternativas a los problemas encontrados.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Diseña </a:t>
            </a:r>
            <a:r>
              <a:rPr lang="es-ES" dirty="0"/>
              <a:t>y aplica técnicas e instrumentos para el recojo de información sobre los procesos y resultados </a:t>
            </a:r>
            <a:r>
              <a:rPr lang="es-ES" dirty="0" smtClean="0"/>
              <a:t>de la </a:t>
            </a:r>
            <a:r>
              <a:rPr lang="es-ES" dirty="0"/>
              <a:t>investigación-acción.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Valora </a:t>
            </a:r>
            <a:r>
              <a:rPr lang="es-ES" dirty="0"/>
              <a:t>la participación de colegas y alumnos en la búsqueda de la mejora de la calidad de los </a:t>
            </a:r>
            <a:r>
              <a:rPr lang="es-ES" dirty="0" smtClean="0"/>
              <a:t>aprendizajes en </a:t>
            </a:r>
            <a:r>
              <a:rPr lang="es-ES" dirty="0"/>
              <a:t>el aula.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55724" y="3067735"/>
            <a:ext cx="435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prstClr val="black"/>
                </a:solidFill>
              </a:rPr>
              <a:t>Aprendizajes esperados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642918"/>
            <a:ext cx="7858180" cy="23083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990033"/>
                </a:solidFill>
              </a:rPr>
              <a:t>Reflexionemos sobre el </a:t>
            </a:r>
            <a:r>
              <a:rPr lang="es-ES" sz="2400" b="1" dirty="0" smtClean="0">
                <a:solidFill>
                  <a:srgbClr val="990033"/>
                </a:solidFill>
              </a:rPr>
              <a:t>tema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dirty="0"/>
              <a:t>Ha llegado el momento de iniciar la ejecución del plan de acciones; con la flexibilidad de que si alguna </a:t>
            </a:r>
            <a:r>
              <a:rPr lang="es-ES" sz="2400" dirty="0" smtClean="0"/>
              <a:t>actividad no </a:t>
            </a:r>
            <a:r>
              <a:rPr lang="es-ES" sz="2400" dirty="0"/>
              <a:t>resulta como se espera, tienes la posibilidad de proponer otras alternativas intentando lograr los </a:t>
            </a:r>
            <a:r>
              <a:rPr lang="es-ES" sz="2400" dirty="0" smtClean="0"/>
              <a:t>resultados esperados.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857224" y="3286124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b="1" dirty="0">
                <a:solidFill>
                  <a:srgbClr val="990033"/>
                </a:solidFill>
              </a:rPr>
              <a:t>El énfasis de la acción en la </a:t>
            </a:r>
            <a:r>
              <a:rPr lang="es-ES" sz="2400" b="1" dirty="0" smtClean="0">
                <a:solidFill>
                  <a:srgbClr val="990033"/>
                </a:solidFill>
              </a:rPr>
              <a:t>investigación-acción</a:t>
            </a:r>
          </a:p>
          <a:p>
            <a:pPr lvl="0" algn="just"/>
            <a:endParaRPr lang="es-ES" sz="2400" b="1" dirty="0">
              <a:solidFill>
                <a:prstClr val="black"/>
              </a:solidFill>
            </a:endParaRPr>
          </a:p>
          <a:p>
            <a:pPr lvl="0" algn="just"/>
            <a:r>
              <a:rPr lang="es-ES" sz="2400" dirty="0">
                <a:solidFill>
                  <a:prstClr val="black"/>
                </a:solidFill>
              </a:rPr>
              <a:t>En la </a:t>
            </a:r>
            <a:r>
              <a:rPr lang="es-ES" sz="2400" b="1" dirty="0">
                <a:solidFill>
                  <a:prstClr val="black"/>
                </a:solidFill>
              </a:rPr>
              <a:t>investigación-acción el interés se centra principalmente en la acción: es decir, el énfasis está colocado </a:t>
            </a:r>
            <a:r>
              <a:rPr lang="es-ES" sz="2400" b="1" dirty="0" smtClean="0">
                <a:solidFill>
                  <a:prstClr val="black"/>
                </a:solidFill>
              </a:rPr>
              <a:t>con </a:t>
            </a:r>
            <a:r>
              <a:rPr lang="es-ES" sz="2400" dirty="0" smtClean="0">
                <a:solidFill>
                  <a:prstClr val="black"/>
                </a:solidFill>
              </a:rPr>
              <a:t>mayor </a:t>
            </a:r>
            <a:r>
              <a:rPr lang="es-ES" sz="2400" dirty="0">
                <a:solidFill>
                  <a:prstClr val="black"/>
                </a:solidFill>
              </a:rPr>
              <a:t>fuerza en la </a:t>
            </a:r>
            <a:r>
              <a:rPr lang="es-ES" sz="2400" b="1" dirty="0">
                <a:solidFill>
                  <a:prstClr val="black"/>
                </a:solidFill>
              </a:rPr>
              <a:t>acción y no tanto en la investigación; esta última es tomada en cuenta, analizada, revisada, </a:t>
            </a:r>
            <a:r>
              <a:rPr lang="es-ES" sz="2400" b="1" dirty="0" smtClean="0">
                <a:solidFill>
                  <a:prstClr val="black"/>
                </a:solidFill>
              </a:rPr>
              <a:t>pero </a:t>
            </a:r>
            <a:r>
              <a:rPr lang="es-ES" sz="2400" dirty="0" smtClean="0">
                <a:solidFill>
                  <a:prstClr val="black"/>
                </a:solidFill>
              </a:rPr>
              <a:t>su </a:t>
            </a:r>
            <a:r>
              <a:rPr lang="es-ES" sz="2400" dirty="0">
                <a:solidFill>
                  <a:prstClr val="black"/>
                </a:solidFill>
              </a:rPr>
              <a:t>función principal es estar al servicio de la </a:t>
            </a:r>
            <a:r>
              <a:rPr lang="es-ES" sz="2400" b="1" dirty="0">
                <a:solidFill>
                  <a:prstClr val="black"/>
                </a:solidFill>
              </a:rPr>
              <a:t>práctica.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mujer.info/wp-content/uploads/2013/01/ninos-leyen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3428984" cy="2571738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000364" y="642918"/>
            <a:ext cx="5429288" cy="52629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 acción debe ser meditada, fundamentada e informada con sentido crítico y creativo. Esta acción </a:t>
            </a:r>
            <a:r>
              <a:rPr lang="es-ES" sz="2400" dirty="0" smtClean="0"/>
              <a:t>requiere ser </a:t>
            </a:r>
            <a:r>
              <a:rPr lang="es-ES" sz="2400" dirty="0"/>
              <a:t>registrada, sobre todo considerando aquella información que, más tarde, aportará evidencias que </a:t>
            </a:r>
            <a:r>
              <a:rPr lang="es-ES" sz="2400" dirty="0" smtClean="0"/>
              <a:t>servirán a </a:t>
            </a:r>
            <a:r>
              <a:rPr lang="es-ES" sz="2400" dirty="0"/>
              <a:t>la reflexión.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Se </a:t>
            </a:r>
            <a:r>
              <a:rPr lang="es-ES" sz="2400" dirty="0"/>
              <a:t>debe registrar el proceso de la investigación-acción de manera objetiva, tomando en </a:t>
            </a:r>
            <a:r>
              <a:rPr lang="es-ES" sz="2400" dirty="0" smtClean="0"/>
              <a:t>cuenta las </a:t>
            </a:r>
            <a:r>
              <a:rPr lang="es-ES" sz="2400" dirty="0"/>
              <a:t>condiciones en la que se realiza y sus efectos positivos y negativos, tanto los previstos como los </a:t>
            </a:r>
            <a:r>
              <a:rPr lang="es-ES" sz="2400" dirty="0" smtClean="0"/>
              <a:t>imprevistos  (</a:t>
            </a:r>
            <a:r>
              <a:rPr lang="es-ES" sz="2400" dirty="0"/>
              <a:t>Latorre, 2003 p. 47).</a:t>
            </a:r>
          </a:p>
        </p:txBody>
      </p:sp>
      <p:sp>
        <p:nvSpPr>
          <p:cNvPr id="31746" name="AutoShape 2" descr="data:image/jpeg;base64,/9j/4AAQSkZJRgABAQAAAQABAAD/2wCEAAkGBxQSEhQUEhQWFhQUFxYUFRQUFBQUFBYVGBQXFhQVFBQYHCghGBolHBQWITIhJSkrLzAuFx8zODgsNygtLisBCgoKDg0OGxAQGiwkICQsLCwsLCwsLCwsLCwsLCwsLCwsLCwsLCwvLCwsLCwsLCwsLCwsLCwsLCwsLCwsLCwsLP/AABEIAMIBAwMBEQACEQEDEQH/xAAcAAABBQEBAQAAAAAAAAAAAAAAAQIDBAYFBwj/xABGEAACAQMCAwUEBwUDDAMBAAABAgMABBESIQUGMRMiQVFhBzJxgRQjUmJykbEzQlOCoUSSshUkNENzg5OiwcLR4VTS8Rb/xAAbAQEAAwEBAQEAAAAAAAAAAAAAAgMEAQUGB//EADYRAAICAQIEBAQFBAICAwAAAAABAgMRBCEFEjFBEyJRYTJxgZEGFKGx0SNCwfBS4TOiFSRD/9oADAMBAAIRAxEAPwD3GhwKAKAKAKAKAKAKAKAKAKAKAKAQ0BUun3xVsFsYdTPfCGrKRXXFMrhdOJZilzVTjg3V2qZLXCwKAKAKAKAKAKAKAKAKAKAKAKAKAKAKAKAKAKAKAKAKAKAKAKAKAKATNANaQDrXUskZTUepWkuD4VYoGOzUt7RITU0ZW87smTcVF9TRDDjuMPdORTrsRea3lFyN8jNVNYN8J80cj64TCgCgCgCgCgCgCgCgCgCgCgCgCgCgCgCgCgCgCgCgCgCgCgEzQDWkA611LJGU1HqQSXPlU1D1Ms9T/wASHBNT2Rn80+pIqVHJZGCRG43qSKrFhj4q5InU+wS9KIlYtiS0PWoTLtK9miVpgOtRUWXStjF4Y4NmuNE00+gtDotAFAFAFAFAFAFAFAFAFAFAFAFAFAFAFAFAFAJQCMwHWu4OOSXUia4HhvUlBlEtRFELTE9KkopFEr5y6DezJ61LOCvklLqPCAVzJNQURdQrmCXMh1CRFLUolNvqJGd6SOVvckfpUUWz6DIZMZrslkhTbyZGbmu9CptzeRVYijSZ2M5QZZinz8arccG6q9S2ZNUC8WgCgCgCgCgCgCgCgCgCgCgCgCgEzQZGmQDxruGRc4ruRm4FdUGVyvihhufIVLwyl6r0RGZGNS5Uip22SE0eZpn0I8jfVjwgplk1BDgK4TFoCJ38K6kVSmuhHmpFSeNxytvXGiUJPI+XpXEW2LYYnWuvoUw6kxqJpZAozUzMllkyjFQNEVgGXNA4pkTJipJlEoNdCWGfGx/OoSiaatR2ZaBqs2ZT6C0AUAUAUAUAUAUAUAUAUAUAGgK90u2anDqZtTF8uUVatMDeRyrmuNkowbJBGK5kvVaQ47Vw7nBCzZqaRROTbEDUaORm0So+ai1guhPmH1wmRMldTKpQS3YwCpZK1FsdFXGyVcd9x8g2qKLZ9CIVPsZ4vDJ6gauxCDg1PBmUuVju0rnKWeKPV81FonGaYpFCWCJ0qSZTOvG6HQzY2PSoyiTpvcdmXAaqPQTyLQBQBQBQBQBQBQBQBQBQBQDXXIojkllYKBFaEzyWsPBOKgal0FoCF2zUkiiyeRFGaN4ORjzCGuojLqV7zikNuNU8scQ85JFT/EajJmimDx0MzxD2nWakrAJbl/KCMlf+I+Fx6gmqZWwj1Zvq0Gos+GLOKOeOJSPqS1toovBJnkeQ+rOmAPhpqiWsij048CscfM0iyvPd6nv2EUnmYbrT+SyIP1qS1cGZ5cFvj0SJh7Twv7Xh96v+zWKUfmHFWK+D7maXDr49Yk49qdjjvi4j/wBpbSj/AAg1NWRM89LZjoPh9pnDG/tOMfahnX9UqfiRM60d3aJbb2kcMAybtMfgl/L3KjzJl7osj1RoLa4V1V1zpYBhlWU4IyMqwBHzFWdjC1yy3Jww8q5hk1OL2wM6Gu9Sv4ZE4qJpXQKHSKRKkmUTh3Q6GXGx6VGUSdNzi8MuA1UehnItAFAFAFAFAFAFAFAFAFAIaAp3Awaug9jztRHEsiodqM7B7HG49zRa2g/zidIyeiE5kb8Ma5Y/IVzKXU7yzm8JGP4h7VIxn6NbSS+TSMsKf9zfmoqierhE9bS/h7V3rKwl8zkSc88UmyIlhiXwKxM7D/eStpP92s0teuyPZq/DEYf+WxL2W5Te2vp/9IvZsfZSQxg/FYtA/Wqpaux+xqhwbRV9nIW05Xt0OrQGbxZtyfj51S7Zy7m2FFMPggl9DrxRBRhQAPIACq8st3H0AYocCg+ZSuOJojaBl5P4cY1v6avBB6sQKujVJmS7V017N7+w1eX7m+IDDs1Bzpjw8m/2pWGhPgA3xqXLXHruefLilkc8mF+rKvG+BQcKvrCaeGS4jZZsJGGmbt1wYzhjhj3tht0z4Vr0800eNqbZ3Pdtmnl54vXOYeFvpO+Z7mKJvmmCR+dX+PFGP/46cnljeF+0g9ulvfWj2ryMEjfWssRY+6C4Axn51ONqkVW6KUFk9CKGrEzK4N7hpNMockxMkU2Oc0ojhJ51zlJq31EdPEV1M5OHdEkEuNjUJxLqLseVlnNVm1bjqAKAKAKAKAKAKAKAKAKAq3g6VZAx6tbJmc55nlj4ddvbkiVImZSOoA95l9Quoj1ArsyGnw+p8/8AAp41ieV42mZ3VXbuyOSVTAw5yxLMema87VxnKaUZY2PbrlXCOWjrTW9uHVHgaORhqVVjZWxnGcxdN/WsUZXY5lJNfMlTq6bVmt/bY6EcDqMx3Eyj7zCVfhiUN+tQeqw8TijZGc1vGb/f9ydL+6Xxhl+KvE35qWH9KmrqpdU1+poWsvj6P9CwnHiP2lvIvqhSVf6EN/y11RhL4ZF8eIr+6L/csx8etz1lVCfCUGI/lIBUvBl2NENbTLuWjfxDftE/vKf+tVtNdTXDz/Duc+55gjDBIw0sh6JGMk+ufAevSpwrcuhVfbChed7+ncsGxmZA95KttExwqIxDOSPcEgGuRvuxDPqa0wrS6LPueDqeISseE8L9Wbjlrl23SEMYmRd20yKIhjrrZM5GevfwfMCoWSlnB5zs9CDintCtIQVtwbhl/g6VgX8U57mPw6j6VW48u83j27ltOltu3itvV7L7mE45xO74uAnZLJGrCRI4lCxawNi11IMt1IygA3INaqabZfBHlXq+pC7U6DSPFs+eX/FdPqxeU7h7eY2tz263Eg1CAlZYYkGd1ZXdlBx1bSN+lStqaRbRqY2PMe/bsaHmTh8U9u8c4OhsDI95TnusvqDiqIy5Hk1Tr8RYY3lDnKW1aO04k4ZWOi2vh+zk+zHOT7knqevj9o767VI8W/TODPTRVxkFocI3jrqZXKtPoRhsVLBUpNbCqma42SUG3kXddwa5syT5q90y3C+RVTWGbqp88cklcLAoAoAoAoAoAoAoAoCC6G3zqcOpn1K8hXUAgg4weuemPHPpU5Gag+feC21vYLdX2kTI1xLb8Pi94Ph2CyD5DGRvgN9oV5168WXhL6/IvuzY1V27nDj49LFNIbmJlnBzIxSeKaMHThNccqlU93AII3HWuvS4jyw2S+36o26eNNcVFbfQ7tpzkARrmuU6d3toXBHqLqFT/wAxrJPRJrZJ/R/4ZrXtL/fqaqDj9jKO/wB043aSIoP+Io0f81eVZotTB+XdfP8A1mhN4LcfCraYaoZAR5xusi/9f1rM53VvE4/oFPPQrT8uOPdZW9D3T/1FTjrMPfYllM4fCeB27zzi5x2qyCGO3jy8rL2SPrSGLdsmQ99iFGOowa+hoblVFrfPqZJXOEnhtfJmj4dZRwKy26CED9rLqilkj82uLuTMETA5yo7ZuhFWY9SmVkpPdkd9zda2haS0iEk2MPfXbuR45CO/1ki56KoRTnY1S55eM59kaa9DOUeeflXqzOyyX3E2GrXIhOQZgY4Bv1jtF3f0Z/zrXVorZbvyr26/c8/U8Z0GjfLUvEn9zvf/AM5a2arJfymRs9yMjWzMOght0GM/AEjzrZCijT7pb+rPGt1/EeIvEm1H0XQp8e5huX7OGBTaRy6jgYNx2SY1u0gJWMnKqAuT3s52IqizWcybR6Oj4NCuS5t2aDhdvHDGoVVj14JA2LMRnJJ3ZvUkk1gc292z6JVxjtFDOP8A7L+YfoagyyHUxPE7qN0likBIO2PAnwOfAg+NINxllFltSshuj0T2LcakueGqJSWeB2t9R6lVCsmfPCuF/lr1ovY+WtjiRvakVBQDStMkeVdSJmqSRTKbb2HKcjFcawSjLmWGOtmwcVya2J6aWJYLdVG8WgCgCgCgCgCgCgCgIbnpUo9SnUfAVTEGVlYAqwIZSMggjBBHiMVZIyVPCyeUHk9uH3E1wxLcOsUlvLWFiDi4ZSdHmQpXIJ+0vjqNV8iT5i9WJ49WeetO7xKzurXV3IJ5JJGRe6G1KCXIH7owuR446VrtcK9Kl3lv9CFXPPVuX9sVj6l82FyU1SWxdOhIUfmFJKsu/UMRXjucM9T21JyW6KL8HjzlNUbecbFf6dKlz567k+T/AIvBPDFpx2imQgftFKCX44YZPykWupVvZ7FVktSujjL2kv8AK3OlacUlBCwXb6v4Ur6XPjhY7kMG/lkqEuHV29OV/NY/YofEI17XVSj7xfMv1I2vp47lprhVy8YjYSxTxxErkq8ixuY5sAkaWbT022qSpnRXyRg9iyqzSaieY3LHvsy/DLcXpXRqlVfckkHZ26eXYQIADgHqqj1aoV6G+/efliW6rjnD+G+Wpc8zUcO5LiizcXjglBqLylQqDxKqe7GPXc+tetTp6dPHEV9T5DV8R1/Ep5nLlj2SLQ4zLMey4bFpU9bqReo84oju343wPINWbU6+MdjdouCRisz2/wAnU4JyZHExlnZppm955GLsfQsf3furhR5V4N2rnP5HvQjCtYgjJc9Wc78VVYYy6i0RgiMqMUWV9fZhiA2CyErkbYrbpq/Ep2EdVGiXNPoVOJ8bElx2GmRGQY7OSN42UYzqIYeONseFLKpQ+I9Ci6Fi8ozmPjpOmNPADc9emNR9are5prr7s874rxUxzDGThTqGdsncfPoa11V5huYtVqnC3EemD6H9m/A2seHwxv8AtGBml8+0k7xU/hGF/lrdGOx8zfa+fJqRJXcEVYhxfFcwTckhTQ72IBVhkFj61Fk6+oZwaNbBSxPJeU1Rg9RPKyOodCgCgCgCgCgCgCgIbr3alHqU3/AUbi7SGNpJXVEXdndgqgdMljsOoqyRlqW2xgebOeLG6tbm3ilklaSKSMGG3mkUMVOnvaQpGcdDXOqwlkthVLnUmedcocQnMqxRxxIxiSOSC6fsBKUyEMOobvg75B2xUdbWr1FYcWlgvobo5m903k1bW0CSBGWXh1w3RQVjRz46MaoJvyJ+FePbXdV8a5l/v1Ntdtdm8XhlqThDscTrFKP4iAwTAeGpclWPrlfhWfxor4cr9TQubuUb3lI9Ynz919j/AHht/SrIaxf3ImZ/iHC3QaZozp+8AyH57g1qhbF7pnGk+pXtZJYf2EzoPsE9pH8NDdP5SK1w1M49zz9TwrTX7yj9UajlnnS5IZBYrMQdAlhfs1Z/JlfJwPEqTjyq+WtwvMeUuB1xf9NmptOVprlll4i4Yg6kgTaGM+GlfFvvtlvLT0ryNTxBz2ietp9LXQvKt/U11vbLGulFCj0/U+ZrzZPm3ZpZx+JcbZnaCzUSTLtI7Z+j2+2czMPebG/Zr3umdIOa3aXQys80tkZ7dRGte5gLvjqrM6WcnbXJGm44lIFYqM7w2ie6AD5d0feO9epKcKI4iQo0tmpfNPoZbiky2sms5OAGYklndjkEsx3Zj5n9Kx+a2R7q8PT17FiDh019NotwOiCWU7xxZUE/ibyUfPA3qUaknmRXPUvlxHr+x0/Z9yBa3v00ymTMN2I43DDWFi3OrIwded9vDat8VseDdY1M9xkWrU8GK2PNuMEZruSpVsVF86M7FZe5LUTR7ERSpZKHWKoxvXM5OxXKssZipZKsN7lm2fbFVTRu01mY4ZOKgaRaAKAKAKAKAKAKAhufdqUOpRqPgKzQq6FXUMrAhlYAqQeoIPUVORnqbSPBuP2kvBuJGK3Oq1nUzRwO23Uh40b91lwcHxGnOetWUWyrlsbYedGnsruC9iPdV16PFIoLI32XQ9D/APor1oShdEi04hPBPGmiMpcQeNnefWxkeUUrZaM+QOodMYrNbou8PsQcIvfozk23EYkbRDM9hL/8PiGXtG6bQXWcovgN8fdrxr9DCT80cMthdbX13R3JONGHAvYmt84xKfrLZs9NNwmwz97T1rybeGzjvHdGyvVQnsdRHV1BBDKw2IIKkehGxFYGpQfoaU8nI4pwGFlZgulgpI0bAkDPu9K0U6iaePkH0ZrOSOGxQ2dsYgDqhjYv1Zi6BmOfUkn501M3K15KE9js3l2kSNJK6oijLO5CqB5kmqoQcniIbwZu5vpLpGcs1pZAFmlb6q4lTGSVzg28WP3j3z4aOp9nS8PUcOe79Dz7tXvyw6mW4pKbuI2tqDa2QBXCLokkz4uCMqh66febPeI3FfRV6HMMz29CmuvD5pbsyBtZLKVVmUBfdWRB9Ww8h9lvHSfLbNeFq9HZU2+qPo9LrITioPZmj5e4XHdz3audltRCpGCVNwJVZ1z4hFxn7x86qrfJDJXeuefL6G44ZaQ2UAUYSGFSzMcDYDLyOfEnck1xPnkRwoRMFxPk0RWaXMLXEHErl8osMjK8kk0hdYWXUNIVCSSCMaCTnxvVnmwYZQWMmy5f5N4ikS/SOLz9pgbIkcirtuC8wJf47V13YKuRPsc3mqHi3D4XuP8AK0Lxp4XFrHGST0VezVizHyqUbcnHXH0E9knO1xxBpBdSW2V2jjQhLhjtqbs9W6YI3A61cmZ51Ri8o9OY10reyIKsMu7ew4RmuZRNQk+pIBUclySSwR+6c1LqirLrlkuxtkZqlrB6MZcyyOrhIKAKAKAKAKAKAgu+lTh1M+pfkPP/AGl82XfDxAYI4TFKdDzTdoVifO2sIQQpG+d/dPpXZPBCiMZLBwV5cmu5kueI3CzlFPYxQr2cSBxuwYd59sH/AM1lle87G+utQ6GQvpY4rmQ20pV4m7MSbOjbA6Gde443xoOGBG3nWym9522ZNqM9jVcE5iWYiOUCObwXPck9YmPX8J3Hr1r1qdSp7PqZp1uJ1rq1SVdMiqynwYAj+taXFPqQOXDwuS2z9DleNTuYhh4j5gwPlMHx0hT61VLR0z7YZGSz1KSTRoxLxSWzH3p+H7xE+JlsJMj5qGPwrzNTwt4y0mvYlCdkH5Wdqxu5nXXF2V9EPee0YJMv+0tZDkH0DZ9K8KzhiTzWzTHXdprBHyvzrHbW4tNE0tzDI0MFuI3SaSI96EsHA0KinQzN07PO9Rt0U7LM+vU740VHOdjsS22jTdcVdXkDZgtowWhifqBEnWab77dNyNIGa9PTaONe0VuedbqJ3Plh0OTfXUl42qb6uFTlIsjA8mdujv69F8N+8fdp08KfNPr+xKupQGycXtohhp4l9DImfyzmrXbFvqXNHPvuZ7NlKMTKp2KiGR1I+JXSfzrrrdixyN/Q50eTO8E48LG5ke2ilkglVVdJWRGQoToZH1MWGGYYYZ36151vBL5/+OOPng0w1Ti8yeTY8scYi4mzSXMsca2zFzZauhjORPcO2O0VdiABpB3OSBXjW0ypk4Y3LfE8Td9DY8qxm6kN/IpCkFLNGBBWE4Lzsp6PKQPgir9pqrey5StvLOhzbxVoIcQgG4nbsbdT7vaspOp/uIoZz6LXIRyzmMnkPEI7u5isp75xNBFeC3WORNBmikleP6TMvTV7gAx0BPjvfss4O8jxlnZ5t5X4ZDAZJLcIw2j7AmOVpMEqEwcE7E5IIABJ6VTCc2y2cIpHV9jwvTZCS7mMkcm9uj96VU6amlO5B8AfAA7ZxW+C9TyNTJLZHoUa11srrjjckrhYFDo11zREZRyhtvJg4PSk45OaezllysuA1UbxaAKAKAKAKAKArXh6VZAyat7JGS9oXFI7axmklhE6HTGYmIVG1sFGtj0AJBz+nWpTeEUULmn1PNZ4rbhVssV9cSXUpXK2McrLAud9L4OTHud3zkdFNeZzWXSxBYXr3PZworci4RAlxKHuDGIY17ZLVU+o7PcaoYAPrAPFzq38ug0+FCteXdvv3JN7HR4nyikiCSzZXibfstWtfMGCQHun7ucdMFcb9rvcXyyOLcz8/Hr23jKo6uFI70ykyoAcFT9v4nfY9a9Su+zaKfXuV2UpboRuPXZ/tBHwiiH6qa+ljwiTWXZ+hk8T2IJOJztu07t/LEv+FBWqHDYRWHJkXNlUKwlEweRZRsJFkdWx5ZB6elVT4Ppp9c/c45t7Gs4d7QruIYkSK4bSVSV/q5Fz9souJF2GwCnbrXmX8Bmpf0nt7lbqi/b9jO38813L2k7tJJuBuVRFJzpRAcKvT443JNehTwjT1R86yyyLwsR2GjgIO5VP5u8f61etPpYvaCO80i1DwcDxx6KoFWqVcfhgjm5OOHIOuT8T/wCK74suwwh3ZxL9n5kH9a5mxjY1PJnAYL2zuI5ow0ZuJOzcbOuYoxIY2G69/UPI4Oc1+M/iriM9LxTmql812PQohzQ3NPYc6pah7fiDhZ4gojYKSbuNsrHJDGoJLkjSyDow22Nb9NqIaqlWw6d/Z9yMlyvBzuOXN67w3xiCw25f/M/euTDIoWSVmB09sAAREPAEaiTgZYcZ0rv/AC8X9e2f4LIxa8xU4xerfxwyKxjsYXS6luJFKdoIiSqRow1ac7liB4Yz4ernl27lk5c2PQqcUspLuKeRxpllhljgjb/Uo6EAHykc4LHw2XfTk4J6hRsjBdEzvJlNs0nsr49FdWUSJlZbVI4JoypUoyrpHpg6CfToa9tSyeNZViWWbWunClxnikdrBJPMcRxKXY+OB0AHiScADzNcySUcvBjE9rNqAjy295DDJjRcS2+IWz0IYMc/IGuZJ+H6G9jkDAFSCCAQRuCDuCD5V0rGSipoosWHlFm3fI+FVSWGbaJ80SaolwUAUAUAUAhoCrdHerYGHVPfBxuY+DJe20ttJssq6cjqpBDIw9QwB+VSayU1z5Hk8b9o3A4LCGKzhGWdXurm4kwZpez7sSBv3QXPQdMA775qkktkbqpufmYlpaFrdILVzNCqn/OJtUBtJ1957d8ByucnRjbfLYOKyqcusl/2enXppT3j0/YrcpSzJNI8Mrm3XLSzlO1imcsdUkserUoOG7yjO2+RU+TK3O3Sr2jUunV+rGc08US4EkqgDUApKsGVnyFLK2BkE46gHbcCtuni0kvdFUn/AE3klNxCOgB+C/8AmvvIwsaR5gn09B0X+gFT8GfdjKGtxTyX+v8A6qX5d+pzJVmuA37ij1Gc/wBKnGvl7nMgl4yjC4A+A/U1FxhnMn+p1EMnFPAygHy1KD+VVSu00Osl9zuJMbJeHbJc6jpXCyHU3gowNzt09KzT4toYdZol4cvQla2l7NZuyk7JjjtDpVBvpJcsQUAIIJIAqizjunjDmjFv6Fi01jjzY2Lc3ArlNDOIkRnRC7SFgmttKs4VcYyVHX94dBkj56z8a1Wc0KYPKT6+xJaZrdnsXK9gltbx26f6sYJPV2JLO59SxJ+dfjHEtTPVXyul3PQglFJIrcz8BS4ktpWTUYZNJx74SUaCyMN1ZH7OQMNxoNaeF6+VELIZxlZXplfytjk45eQ5v4kUi7KLeaY9jCvnIwwCfuqCXY+SmpcI0b1OoUmvKnlibwsIzdvGsxjgiybOy0xg+E88YAH4kjIz6v8Ah3+11N3IsL4mchHmfsirxrmdBKtpbyR/SZW7MMzKIoc9XkY7ZAzhepPyzTpdHKTUp9Bdcop4PQeT+XYeHW/ZxsWLEySzOe9LIersf0H6nJPuJYPKlJzO1Ddo5IR1YjqFYMR8cV3JHB5P7SuZEvbmLhsOqWOOQS3ohKl3WNgTBECwMjDqVXfOMZKkVF7sujHlWWa3nmxS44dcxBduxZkBGnS0a649v3cFQPzFXOHlyebHUctyXuHsrvJJOE2jSe9oZcnqUSR0jP8AcVahFbGm+WJNI1NTMy3e5chjxVMnk9KqtRWxLUS0KAKAKAKAKApTbtV0dkedc82YI2GK6mVSXK8GV555Gg4mq9qWSWMMI5U8NWDhlOzLkdNvHBFclHJZVc4HjP8AkV7aeS3nZ1KYMqLrZXjAzHcxoD9dFjqN2THiBhcdyai8I9aq71ezO5ecuTiLVbFWVhq1wElZBsVMif6wbbdcb4rzKeIKFnLPb5m2UFJZiZCe9ZyqNE6lW1SgIzd5ThV2G++Dv6V9JpdTSpxnN7Lcx2KTXKkWlaRukRHq7Bf6DJ/pXuXfimiO0ItlENHY+pe4NwuW4Zt1WJdi+CxL+KpkjOPE9PDesF/4ouS8sUi2Gjy92dWbgtvEfrbiQt1EY0aj8ERC5+VefLj2us6SwXflao9WXeG8sdsfqbOZl/iXErxIf5SxOfQqKxXcV1D+O1/Ql4da6I1dj7O4tjJHAD6RBz+bV5lmvsl1k39Sa5F0R3rblO3QbA/LSo/JQKzS1E2ObHRGQ466Q8UWPSVjW3TS5LFVmmlcAEk4UssWkeoI6tgtVCyzR+Trnf5FU7MyxI5osrszXCo/ZxIxkgBCmOZpVVpElXxj1K4PQ5lJ8qsp40qKKo5z/wAvYkpz6Z2HcpzrcW8sTRkJHJJAYn30pgHsifELrKfBBXncX/pamN1ffDRGOHk69rxZrRQlzraFR3LkAuVUdBcBckED/WAEHxweuK3Sw1j56WlJ9Y9Pt/B1Pl6lubnSNhptW+kyNsqREFR6yy4xGvqd/IE7Vnq4NNPmv8kV69fou5J2LGxk+MWkj3luZZXMjxXBkMTvGqJ9WBHGAcqpLbnOW8fIfR8NtgqpKqOIppL392dpq8SxKQq8uQBOzAk0Yxo+kT6ceWnXitL1E3vt9j0PydS2wVG5Lsh1ix/vZf8A7VL83Z6j8jV6DI+WeHr+4nzlY/q1cesn6k1oK1/aTXfLNu6fUAQyAHRLCdLKSMblT3hvgj1qVeqkpbsru0UHHCWGbz2etbtZhFt4onhJhmRUB+tQAltRGWDAq4J+16V7VWJxUkfIa2U6bHCZR5x448k8fDLX9vcjE0mMiCAg62/GV1Y+XiRU7J/2op0mn/8A1n9DecN4esMUcUY0pGqoi+SqAB+lQzjY0crk+ZkxWpJlUlhksE2NjUJR7mim7D5WXKqNwUAUAUAUAhoCkDlquxseZnNmR7LmuJlko8xk+bubVs3jgjjM93PnsYFIXIGe/I52Vdj8cHyJEbLYwi5N9DkKG+vQyFxyhczyfS76bXcAYjWAsiWwByOyPVmB33269a+Y1XG+aWKlt3bI6uy2uv8AorOOpR4Tdy28vZaRrbLGFcLFcjq0tnnaObxaE4U9VxvVs41a2vmj1Xfuvn7ejNeg4hGccrp3XdHduuHwXsYdepyBIowwIOCrqcHIOQVbBG42rzFZdppcsj24yUllGE5isZLRXLjopKsPdbAOMHwPpXs6W6FrWCNjxFstcu8Lnmjjhid2AGCVXuIc5OsQsF1HJJEkwO+674r0LJQhuzKpvGEeocscnRWYOWMrncsyoiD8ESAAfE5PrXlXamVmyWETisGkrMSFoDj8W5mtrdtEkoMvhDGGlnPwijBb8xiroUTks9F79CuVkV1Z5/zRxftJ1uJo0tYVjMc8dwRNPc27MCFe1izoAYkhi2xJ+FbK44jyReX2fZP5mK61TeF1H8vrOrSBwwttjb9sytcKv2XKFgyjwJOrzz4eFxN6dtOHx98dDXTz48x3rThawyO4X9swaQgkgnSEzjw2A6V5NuqldBRb+HoWqOGX24cM7EgfCsq1DRPlHLaxxAscBVBJZsBQANyfCpK266Sit2c5Ujz1+LI1xLNhirYji6bRKSckHoWZifgFzuK+spUaKY1d+r+Z6mk0kkud9yO84qWGFyo8Tnf/ANUc3LoehGpR3Zy3nXxYfNhUfDn6FiwIJl+0v5inhz9DuUPE4XfUB66sUUJ+g2OryVzbbWktz28wVZFhZe67lpAZFbAUEk6dH5CvoeHScasSPi/xDpXbcuQ1PIlmZeK3t92EyRSRxxwyTRmPVgKJCqtuAdC+Fac5eTDGHJUos9JNdI9CF2zUkZ5y5nsT28XiahKRr09ON2WarNQUAUAUAUAyQ7GurqRm8RZSj61czzIfET1E0mb5z5Ph4hGQwCTqMwXCjEkTjdTqGCVz4Z+GDvUZJNE4TaeDC8mc6yHXb8QGmWBzC0/7hddh232CcHD+6fQ4z8txHhOG7Kft/BZKvKzE0XMHAkmQ93I6kDYgjcOhG6sOoIrxqb7KJ5i9zxdTpp1T8ajr3RnbeV4n+scZOALlhhJcbBL1V91+gE4HgAR4N7ULatVHD6+n+Y/wa9BxVT9n3X8HQ44n0i2nh0fXaCexfGdQ3TB6FSRgMNvgc4z0Vy018ZN5jnqfQxtjbX5WazlWeKS2R4D9SwyiEAGLwaIjw0tkY8MVs1GVLEiKaayTcT47b25CyyAOfdiUNJM34YUBdvkK5CmU+n37HJTjHqzO8V52KHSqxwk5x9JbXMfIpZwapGHozIfSro6eOMt5+Wy+7M09Wl0OJNxC4utgtzKDg99/oNv8oYczMPuyHFRnqaKe6Xy3f8fY8+ziKbwpZ9orIR8M7BNM9wlsh/s9nGINXjsseqZz6hqyy1ltu9cPrL/cFEp2y3eIr1e7HJcRopS2tlAbOXnAw2RgsYl3fPjqKmszaU1K2xtr0/kxy1WnrlnLnIyfFZ5+HiFo5WZWLJ2Ui6olTGodmgIYBeg7xOCBXoUeDrudWQS911+56/C9Zbq5uOMYO5Y+0caRqSM4HXtmQn+R49vzNYrfw9ByzGb+yPpfyu2VNfqiK99qOP2VurH1mbH9I8H8xSv8O1/3zf2/7Kvy9reEkzH8X5turojtnXQCCIUUrFkbgsMksQfMnoK9bT6HT6dYqWH69zXRouV809/YqS8wEDcKD88/IVKOiTfc2WayuteZpBHw67uMFLe5kB6FYJSvyJAFao6ZrojHLitJeh5F4kwyLKX+YxJ/icVZ+XkZ3xmn0ZetvZlxN+tuqfjni/7C1S/LPuyt8ah2R17H2P3bftZ4Ix9wSTN/UIKnHTLuZbOOy6RR6JyT7P7fhxaRSZZ2wDNIFyoH7sYA7gPjuT61coqOyPOs1E7XzSNeTUinJC75qSRnnNt4RNBD4moSmaadP3ZZqs2C0AUAUAUAUBFcnu1KPUpveIMpA1c0edHbcm7QVHBf4iMnzJz4ltK1vFbzXFyE16EXRGqkZDSTNsq/eGcVTbbGtZk8F0I8yyZj2d8K+nJe3l3GqtdznR2ZBAWMaCUYEhhqyM7g6CfGvN1uocZrlPRpWEWJO34UQH1S2WdioJeAfcHUoP4fgPdzjTXn36WvVrmjtP8Af5ldtHNvE617ZpMglhKurjV3cMjqR1Hga+fcZ1Tw9mj5rX8Py/Eq2kZ1yIVAkDtAm6lM9vbebREbtH5pvgbYK90expdV43kljm9+j9n/ACR4fxGTlyTeJfv8/czdpe3bzTiylb6LMyu0qA2qyPjSzBmUujEY1GId4rkFa9Wy6iiC8XGV26/79T2r+IV1Lzvf0W5oeFcqy6SGcqrbusOqBXPnJJkzS/FnPwrybuLSm8VR++7+3Q82Wq1N7/pRwvVjobmytiUt07eQHDLbKoQN49rP7ufPLE+hqqVOosXNfPlj7vf7EZ6WMfPqZ59m9vsSG5uph1EEf8O32PwadhqP8oXp41U7dPTtCPM/V/wUz10Y+WiGPcfbcLVM+Z3Yjqx82Y7sfU1kt1U59WYpuyx5nIs9xPIfrVPmkQzGJib7gtxxe+njt2VRZxLpEmdLu5U6SR7pbfff9mPl9nwvSxhpl6vdn1PC5fl642LqzNX/AC9eQErNaToR4iJpE+UiAqfzrU6Jdj6evilUlmQy04FdykCK0uHz4iCRR82YAD86KiTOz4pTFbb/AKG65W9ks0uHv2MKeEERBlbf9+UZCD0XJ9RWiFCW7PH1XFrJ+WGx6jwPlS0tB/m9vGhxjXp1SH8UjZY/nV+Euh5fNZN5kztSdKLqcseIjUfFdayVQnyoGfNEjsrM7CxpXGyVcO7Hs2K4WSaRExJqXQobc3hFiGDG561XKWTZVRy7ssVA0hQBQBQBQBQBQEU8eoVKLwVW1uccIhFsfOpeIZ/yr9RRbetOcktKu7MV7SuAvoW9gTXLbqyyxEZFxat+2hYeOw1Dr0OxzWbUUq6Di9n2fdPsXRrUFjscnlLjaW6RaG1cOnx2Eh3NrIx/YSn+EW2BPut3TsQR4SlK2Trs2sj/AOy9V7l9VmPKzfyxBgVYAg7EHcGq1mLNRjk4b/k2RihP0KUklTv9HkJ94eUbb58jv5k91da1cOZfGv1M11Od0LxSe0AEr3ESKd89omG8tO+5+FeRHSahvCg8ng6jhld1nP0OKeZtwLK1Lj+PcaoUx9xCO0b8lrX+TrgubUT39I7/AKnf/qabfZv7sZc2c1z/AKVKWX+DGDFD8GQEs/8AOxHpVb11dSxRHHu92ZreIWS2guVfqXrazRAFVQAOgAAA+AGwrBZfObzJ7mJ7vLeSSSQDqaqUZSexxtI4PF+Z44m7NdTytssMSl5WPlpHSvW0vCrbcPGF7l9Ojuv3xherC15O4pfbzMtjCf3Qe0uGHrg935kfA19JpeF1U7vdnr0aKmnd+Z+p6LyZyjBw2ExQ6mLtrkkcgu7dBnAwAB0Hx8STXpJYNM55O9rFTwU+Ikw7QVzBLxUxwodTQtARHc+ldKmuZjWqSK5Y7DaEe5IZKjgudvoIiFq62kchXKxlqKICqnJs311KCJKiWC0AUAUAUAUAUAUAUAUAlAQXMnhU4LJm1FiSwjyHmDh44TcM+gNwu8YrPGRqW3lfYtp/ht5dPDwUHzOJ6B3JWV7Tj0f+BXPnj7mp5e4gYGS3lfXE+Pos5OokYyLeRvFgPcb94bdR3vGqvWpTb2mviX+V/k2U252ZpLmESIyNuGBU/MVODcWmjTk8RfhqRcRjARFYJOZMKASwZFySOu5P5mt+vsf5VvPoeRxt8mn8vc2VpFgA+Jr5CyWWfK1wSWSZmx1qtLJa9jjcY5iigwpOXbZY0GuVyegRBufnXo6Thtt72W3qWU6e29+RbevYlsOUb+9w9yxsoG/cXDXbjf3m6Q+HmfDFfT6PhVNW8t2erXoK9OuaS5pe/Q3XL/LNtZKRbRKhPvP70j/jkPePwzivZUUicrJSO6DtUS1SSQ1pPKu4K5WZ2RJDB51Fy9C+rTrrIe1uK4psslpoPoQEFTvU+plcXW9yQGuFvuRymuxKrX2GVMpErh0nit/E/lVcpmurTd5FlVqs1pJdB1DoUAUAUAUAUAUAUAUAUAUAhoCm0TE1bGSSME6ZylkgvuFLPG8Uqho3Uq6noQa45IlDTzi8nlKWjcNm/wAnXpL2c5P0KdiRjfIgdh7rqSMEYwcEYyMfO8U0MlL81p9pLr7/AO9zTKL6ol5n4ncwFBlml0tD2mQq3UBBOhgMaLpNyGGM94j3mCz4dfVqo5j17r0fqvZl9c+Ze5neUyZ7iWV21rGqxI5GlmyTI+sHo4yoPqDVXGbFCqMF8zxuOWp8sM+5peL8ehtl1SOB5eZ/CBuflXhabQ23vyo8iqqy14rWTm8JtOIcVIMC/RbZv7TMv1jL5wxePx6etfT6Tg9dS5p7s9Wjh1cWna+Z+h6bynyLa2HejUvOR37iU65mz17x90egx869VRS2R66iorCRpStdzgNJ7MrtbeVWKZklpd9hBbHzpzhaV92TRwgVFybL4UxiS1EtCgGOmRXU8EZxUlhlUgr8Ks6mGSdb36DHO9SRVN5eUJmpECa3jzuaqnI16erPmZaFVm0WgCgCgCgCgCgCgCgCgCgCgCgCgExQBQHI5q5dhv7d7edcq/Rh7yOPddD4Ef13HQ0OnkFxxj6HHcWHFhrkgj1xOSR9JjH7FkbqJAQMEHIIPipr57UcMshqo3aZ4y9/b/oqcGnlHD5StuIXkax2UJUNlpbyfZS7El2U4w3ltqPTpXp2cPhZZ4ljz6IyWaKFtviWPPseo8p+yq2tmE10TeXPUyTDManr3Iznp5tnptitkYqKwkboxUViKwbsQYbIqzm2wVKrE+YnFRLgoAoAoAoAoAoAoBrLnrRbHHFPqQG29as52ZnpY9mKlsPjXHNkoadInAqBoFoAoAoAoAoAoAoAoAoAoAoAoAoAoAoAoAoDH838OhmueH9rFHJ9dIPrEV9uzY47w6ZAPyFcYNXGgGwAAGwAGNvAVI4l5iUVw6JQC0AUAUAUAUAUAUAUAUAhodYChFC0OhQBQBQBQBQBQBQBQ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748" name="AutoShape 4" descr="data:image/jpeg;base64,/9j/4AAQSkZJRgABAQAAAQABAAD/2wCEAAkGBxQSEhQUEhQWFhQUFxYUFRQUFBQUFBYVGBQXFhQVFBQYHCghGBolHBQWITIhJSkrLzAuFx8zODgsNygtLisBCgoKDg0OGxAQGiwkICQsLCwsLCwsLCwsLCwsLCwsLCwsLCwsLCwvLCwsLCwsLCwsLCwsLCwsLCwsLCwsLCwsLP/AABEIAMIBAwMBEQACEQEDEQH/xAAcAAABBQEBAQAAAAAAAAAAAAAAAQIDBAYFBwj/xABGEAACAQMCAwUEBwUDDAMBAAABAgMABBESIQUGMRMiQVFhBzJxgRQjUmJykbEzQlOCoUSSshUkNENzg5OiwcLR4VTS8Rb/xAAbAQEAAwEBAQEAAAAAAAAAAAAAAgMEAQUGB//EADYRAAICAQIEBAQFBAICAwAAAAABAgMRBCEFEjFBEyJRYTJxgZEGFKGx0SNCwfBS4TOiFSRD/9oADAMBAAIRAxEAPwD3GhwKAKAKAKAKAKAKAKAKAKAKAKAQ0BUun3xVsFsYdTPfCGrKRXXFMrhdOJZilzVTjg3V2qZLXCwKAKAKAKAKAKAKAKAKAKAKAKAKAKAKAKAKAKAKAKAKAKAKAKAKAKATNANaQDrXUskZTUepWkuD4VYoGOzUt7RITU0ZW87smTcVF9TRDDjuMPdORTrsRea3lFyN8jNVNYN8J80cj64TCgCgCgCgCgCgCgCgCgCgCgCgCgCgCgCgCgCgCgCgCgCgCgEzQDWkA611LJGU1HqQSXPlU1D1Ms9T/wASHBNT2Rn80+pIqVHJZGCRG43qSKrFhj4q5InU+wS9KIlYtiS0PWoTLtK9miVpgOtRUWXStjF4Y4NmuNE00+gtDotAFAFAFAFAFAFAFAFAFAFAFAFAFAFAFAFAFAJQCMwHWu4OOSXUia4HhvUlBlEtRFELTE9KkopFEr5y6DezJ61LOCvklLqPCAVzJNQURdQrmCXMh1CRFLUolNvqJGd6SOVvckfpUUWz6DIZMZrslkhTbyZGbmu9CptzeRVYijSZ2M5QZZinz8arccG6q9S2ZNUC8WgCgCgCgCgCgCgCgCgCgCgCgCgEzQZGmQDxruGRc4ruRm4FdUGVyvihhufIVLwyl6r0RGZGNS5Uip22SE0eZpn0I8jfVjwgplk1BDgK4TFoCJ38K6kVSmuhHmpFSeNxytvXGiUJPI+XpXEW2LYYnWuvoUw6kxqJpZAozUzMllkyjFQNEVgGXNA4pkTJipJlEoNdCWGfGx/OoSiaatR2ZaBqs2ZT6C0AUAUAUAUAUAUAUAUAUAUAGgK90u2anDqZtTF8uUVatMDeRyrmuNkowbJBGK5kvVaQ47Vw7nBCzZqaRROTbEDUaORm0So+ai1guhPmH1wmRMldTKpQS3YwCpZK1FsdFXGyVcd9x8g2qKLZ9CIVPsZ4vDJ6gauxCDg1PBmUuVju0rnKWeKPV81FonGaYpFCWCJ0qSZTOvG6HQzY2PSoyiTpvcdmXAaqPQTyLQBQBQBQBQBQBQBQBQBQBQDXXIojkllYKBFaEzyWsPBOKgal0FoCF2zUkiiyeRFGaN4ORjzCGuojLqV7zikNuNU8scQ85JFT/EajJmimDx0MzxD2nWakrAJbl/KCMlf+I+Fx6gmqZWwj1Zvq0Gos+GLOKOeOJSPqS1toovBJnkeQ+rOmAPhpqiWsij048CscfM0iyvPd6nv2EUnmYbrT+SyIP1qS1cGZ5cFvj0SJh7Twv7Xh96v+zWKUfmHFWK+D7maXDr49Yk49qdjjvi4j/wBpbSj/AAg1NWRM89LZjoPh9pnDG/tOMfahnX9UqfiRM60d3aJbb2kcMAybtMfgl/L3KjzJl7osj1RoLa4V1V1zpYBhlWU4IyMqwBHzFWdjC1yy3Jww8q5hk1OL2wM6Gu9Sv4ZE4qJpXQKHSKRKkmUTh3Q6GXGx6VGUSdNzi8MuA1UehnItAFAFAFAFAFAFAFAFAFAIaAp3Awaug9jztRHEsiodqM7B7HG49zRa2g/zidIyeiE5kb8Ma5Y/IVzKXU7yzm8JGP4h7VIxn6NbSS+TSMsKf9zfmoqierhE9bS/h7V3rKwl8zkSc88UmyIlhiXwKxM7D/eStpP92s0teuyPZq/DEYf+WxL2W5Te2vp/9IvZsfZSQxg/FYtA/Wqpaux+xqhwbRV9nIW05Xt0OrQGbxZtyfj51S7Zy7m2FFMPggl9DrxRBRhQAPIACq8st3H0AYocCg+ZSuOJojaBl5P4cY1v6avBB6sQKujVJmS7V017N7+w1eX7m+IDDs1Bzpjw8m/2pWGhPgA3xqXLXHruefLilkc8mF+rKvG+BQcKvrCaeGS4jZZsJGGmbt1wYzhjhj3tht0z4Vr0800eNqbZ3Pdtmnl54vXOYeFvpO+Z7mKJvmmCR+dX+PFGP/46cnljeF+0g9ulvfWj2ryMEjfWssRY+6C4Axn51ONqkVW6KUFk9CKGrEzK4N7hpNMockxMkU2Oc0ojhJ51zlJq31EdPEV1M5OHdEkEuNjUJxLqLseVlnNVm1bjqAKAKAKAKAKAKAKAKAKAq3g6VZAx6tbJmc55nlj4ddvbkiVImZSOoA95l9Quoj1ArsyGnw+p8/8AAp41ieV42mZ3VXbuyOSVTAw5yxLMema87VxnKaUZY2PbrlXCOWjrTW9uHVHgaORhqVVjZWxnGcxdN/WsUZXY5lJNfMlTq6bVmt/bY6EcDqMx3Eyj7zCVfhiUN+tQeqw8TijZGc1vGb/f9ydL+6Xxhl+KvE35qWH9KmrqpdU1+poWsvj6P9CwnHiP2lvIvqhSVf6EN/y11RhL4ZF8eIr+6L/csx8etz1lVCfCUGI/lIBUvBl2NENbTLuWjfxDftE/vKf+tVtNdTXDz/Duc+55gjDBIw0sh6JGMk+ufAevSpwrcuhVfbChed7+ncsGxmZA95KttExwqIxDOSPcEgGuRvuxDPqa0wrS6LPueDqeISseE8L9Wbjlrl23SEMYmRd20yKIhjrrZM5GevfwfMCoWSlnB5zs9CDintCtIQVtwbhl/g6VgX8U57mPw6j6VW48u83j27ltOltu3itvV7L7mE45xO74uAnZLJGrCRI4lCxawNi11IMt1IygA3INaqabZfBHlXq+pC7U6DSPFs+eX/FdPqxeU7h7eY2tz263Eg1CAlZYYkGd1ZXdlBx1bSN+lStqaRbRqY2PMe/bsaHmTh8U9u8c4OhsDI95TnusvqDiqIy5Hk1Tr8RYY3lDnKW1aO04k4ZWOi2vh+zk+zHOT7knqevj9o767VI8W/TODPTRVxkFocI3jrqZXKtPoRhsVLBUpNbCqma42SUG3kXddwa5syT5q90y3C+RVTWGbqp88cklcLAoAoAoAoAoAoAoAoCC6G3zqcOpn1K8hXUAgg4weuemPHPpU5Gag+feC21vYLdX2kTI1xLb8Pi94Ph2CyD5DGRvgN9oV5168WXhL6/IvuzY1V27nDj49LFNIbmJlnBzIxSeKaMHThNccqlU93AII3HWuvS4jyw2S+36o26eNNcVFbfQ7tpzkARrmuU6d3toXBHqLqFT/wAxrJPRJrZJ/R/4ZrXtL/fqaqDj9jKO/wB043aSIoP+Io0f81eVZotTB+XdfP8A1mhN4LcfCraYaoZAR5xusi/9f1rM53VvE4/oFPPQrT8uOPdZW9D3T/1FTjrMPfYllM4fCeB27zzi5x2qyCGO3jy8rL2SPrSGLdsmQ99iFGOowa+hoblVFrfPqZJXOEnhtfJmj4dZRwKy26CED9rLqilkj82uLuTMETA5yo7ZuhFWY9SmVkpPdkd9zda2haS0iEk2MPfXbuR45CO/1ki56KoRTnY1S55eM59kaa9DOUeeflXqzOyyX3E2GrXIhOQZgY4Bv1jtF3f0Z/zrXVorZbvyr26/c8/U8Z0GjfLUvEn9zvf/AM5a2arJfymRs9yMjWzMOght0GM/AEjzrZCijT7pb+rPGt1/EeIvEm1H0XQp8e5huX7OGBTaRy6jgYNx2SY1u0gJWMnKqAuT3s52IqizWcybR6Oj4NCuS5t2aDhdvHDGoVVj14JA2LMRnJJ3ZvUkk1gc292z6JVxjtFDOP8A7L+YfoagyyHUxPE7qN0likBIO2PAnwOfAg+NINxllFltSshuj0T2LcakueGqJSWeB2t9R6lVCsmfPCuF/lr1ovY+WtjiRvakVBQDStMkeVdSJmqSRTKbb2HKcjFcawSjLmWGOtmwcVya2J6aWJYLdVG8WgCgCgCgCgCgCgCgIbnpUo9SnUfAVTEGVlYAqwIZSMggjBBHiMVZIyVPCyeUHk9uH3E1wxLcOsUlvLWFiDi4ZSdHmQpXIJ+0vjqNV8iT5i9WJ49WeetO7xKzurXV3IJ5JJGRe6G1KCXIH7owuR446VrtcK9Kl3lv9CFXPPVuX9sVj6l82FyU1SWxdOhIUfmFJKsu/UMRXjucM9T21JyW6KL8HjzlNUbecbFf6dKlz567k+T/AIvBPDFpx2imQgftFKCX44YZPykWupVvZ7FVktSujjL2kv8AK3OlacUlBCwXb6v4Ur6XPjhY7kMG/lkqEuHV29OV/NY/YofEI17XVSj7xfMv1I2vp47lprhVy8YjYSxTxxErkq8ixuY5sAkaWbT022qSpnRXyRg9iyqzSaieY3LHvsy/DLcXpXRqlVfckkHZ26eXYQIADgHqqj1aoV6G+/efliW6rjnD+G+Wpc8zUcO5LiizcXjglBqLylQqDxKqe7GPXc+tetTp6dPHEV9T5DV8R1/Ep5nLlj2SLQ4zLMey4bFpU9bqReo84oju343wPINWbU6+MdjdouCRisz2/wAnU4JyZHExlnZppm955GLsfQsf3furhR5V4N2rnP5HvQjCtYgjJc9Wc78VVYYy6i0RgiMqMUWV9fZhiA2CyErkbYrbpq/Ep2EdVGiXNPoVOJ8bElx2GmRGQY7OSN42UYzqIYeONseFLKpQ+I9Ci6Fi8ozmPjpOmNPADc9emNR9are5prr7s874rxUxzDGThTqGdsncfPoa11V5huYtVqnC3EemD6H9m/A2seHwxv8AtGBml8+0k7xU/hGF/lrdGOx8zfa+fJqRJXcEVYhxfFcwTckhTQ72IBVhkFj61Fk6+oZwaNbBSxPJeU1Rg9RPKyOodCgCgCgCgCgCgCgIbr3alHqU3/AUbi7SGNpJXVEXdndgqgdMljsOoqyRlqW2xgebOeLG6tbm3ilklaSKSMGG3mkUMVOnvaQpGcdDXOqwlkthVLnUmedcocQnMqxRxxIxiSOSC6fsBKUyEMOobvg75B2xUdbWr1FYcWlgvobo5m903k1bW0CSBGWXh1w3RQVjRz46MaoJvyJ+FePbXdV8a5l/v1Ntdtdm8XhlqThDscTrFKP4iAwTAeGpclWPrlfhWfxor4cr9TQubuUb3lI9Ynz919j/AHht/SrIaxf3ImZ/iHC3QaZozp+8AyH57g1qhbF7pnGk+pXtZJYf2EzoPsE9pH8NDdP5SK1w1M49zz9TwrTX7yj9UajlnnS5IZBYrMQdAlhfs1Z/JlfJwPEqTjyq+WtwvMeUuB1xf9NmptOVprlll4i4Yg6kgTaGM+GlfFvvtlvLT0ryNTxBz2ietp9LXQvKt/U11vbLGulFCj0/U+ZrzZPm3ZpZx+JcbZnaCzUSTLtI7Z+j2+2czMPebG/Zr3umdIOa3aXQys80tkZ7dRGte5gLvjqrM6WcnbXJGm44lIFYqM7w2ie6AD5d0feO9epKcKI4iQo0tmpfNPoZbiky2sms5OAGYklndjkEsx3Zj5n9Kx+a2R7q8PT17FiDh019NotwOiCWU7xxZUE/ibyUfPA3qUaknmRXPUvlxHr+x0/Z9yBa3v00ymTMN2I43DDWFi3OrIwded9vDat8VseDdY1M9xkWrU8GK2PNuMEZruSpVsVF86M7FZe5LUTR7ERSpZKHWKoxvXM5OxXKssZipZKsN7lm2fbFVTRu01mY4ZOKgaRaAKAKAKAKAKAKAhufdqUOpRqPgKzQq6FXUMrAhlYAqQeoIPUVORnqbSPBuP2kvBuJGK3Oq1nUzRwO23Uh40b91lwcHxGnOetWUWyrlsbYedGnsruC9iPdV16PFIoLI32XQ9D/APor1oShdEi04hPBPGmiMpcQeNnefWxkeUUrZaM+QOodMYrNbou8PsQcIvfozk23EYkbRDM9hL/8PiGXtG6bQXWcovgN8fdrxr9DCT80cMthdbX13R3JONGHAvYmt84xKfrLZs9NNwmwz97T1rybeGzjvHdGyvVQnsdRHV1BBDKw2IIKkehGxFYGpQfoaU8nI4pwGFlZgulgpI0bAkDPu9K0U6iaePkH0ZrOSOGxQ2dsYgDqhjYv1Zi6BmOfUkn501M3K15KE9js3l2kSNJK6oijLO5CqB5kmqoQcniIbwZu5vpLpGcs1pZAFmlb6q4lTGSVzg28WP3j3z4aOp9nS8PUcOe79Dz7tXvyw6mW4pKbuI2tqDa2QBXCLokkz4uCMqh66febPeI3FfRV6HMMz29CmuvD5pbsyBtZLKVVmUBfdWRB9Ww8h9lvHSfLbNeFq9HZU2+qPo9LrITioPZmj5e4XHdz3audltRCpGCVNwJVZ1z4hFxn7x86qrfJDJXeuefL6G44ZaQ2UAUYSGFSzMcDYDLyOfEnck1xPnkRwoRMFxPk0RWaXMLXEHErl8osMjK8kk0hdYWXUNIVCSSCMaCTnxvVnmwYZQWMmy5f5N4ikS/SOLz9pgbIkcirtuC8wJf47V13YKuRPsc3mqHi3D4XuP8AK0Lxp4XFrHGST0VezVizHyqUbcnHXH0E9knO1xxBpBdSW2V2jjQhLhjtqbs9W6YI3A61cmZ51Ri8o9OY10reyIKsMu7ew4RmuZRNQk+pIBUclySSwR+6c1LqirLrlkuxtkZqlrB6MZcyyOrhIKAKAKAKAKAKAgu+lTh1M+pfkPP/AGl82XfDxAYI4TFKdDzTdoVifO2sIQQpG+d/dPpXZPBCiMZLBwV5cmu5kueI3CzlFPYxQr2cSBxuwYd59sH/AM1lle87G+utQ6GQvpY4rmQ20pV4m7MSbOjbA6Gde443xoOGBG3nWym9522ZNqM9jVcE5iWYiOUCObwXPck9YmPX8J3Hr1r1qdSp7PqZp1uJ1rq1SVdMiqynwYAj+taXFPqQOXDwuS2z9DleNTuYhh4j5gwPlMHx0hT61VLR0z7YZGSz1KSTRoxLxSWzH3p+H7xE+JlsJMj5qGPwrzNTwt4y0mvYlCdkH5Wdqxu5nXXF2V9EPee0YJMv+0tZDkH0DZ9K8KzhiTzWzTHXdprBHyvzrHbW4tNE0tzDI0MFuI3SaSI96EsHA0KinQzN07PO9Rt0U7LM+vU740VHOdjsS22jTdcVdXkDZgtowWhifqBEnWab77dNyNIGa9PTaONe0VuedbqJ3Plh0OTfXUl42qb6uFTlIsjA8mdujv69F8N+8fdp08KfNPr+xKupQGycXtohhp4l9DImfyzmrXbFvqXNHPvuZ7NlKMTKp2KiGR1I+JXSfzrrrdixyN/Q50eTO8E48LG5ke2ilkglVVdJWRGQoToZH1MWGGYYYZ36151vBL5/+OOPng0w1Ti8yeTY8scYi4mzSXMsca2zFzZauhjORPcO2O0VdiABpB3OSBXjW0ypk4Y3LfE8Td9DY8qxm6kN/IpCkFLNGBBWE4Lzsp6PKQPgir9pqrey5StvLOhzbxVoIcQgG4nbsbdT7vaspOp/uIoZz6LXIRyzmMnkPEI7u5isp75xNBFeC3WORNBmikleP6TMvTV7gAx0BPjvfss4O8jxlnZ5t5X4ZDAZJLcIw2j7AmOVpMEqEwcE7E5IIABJ6VTCc2y2cIpHV9jwvTZCS7mMkcm9uj96VU6amlO5B8AfAA7ZxW+C9TyNTJLZHoUa11srrjjckrhYFDo11zREZRyhtvJg4PSk45OaezllysuA1UbxaAKAKAKAKAKArXh6VZAyat7JGS9oXFI7axmklhE6HTGYmIVG1sFGtj0AJBz+nWpTeEUULmn1PNZ4rbhVssV9cSXUpXK2McrLAud9L4OTHud3zkdFNeZzWXSxBYXr3PZworci4RAlxKHuDGIY17ZLVU+o7PcaoYAPrAPFzq38ug0+FCteXdvv3JN7HR4nyikiCSzZXibfstWtfMGCQHun7ucdMFcb9rvcXyyOLcz8/Hr23jKo6uFI70ykyoAcFT9v4nfY9a9Su+zaKfXuV2UpboRuPXZ/tBHwiiH6qa+ljwiTWXZ+hk8T2IJOJztu07t/LEv+FBWqHDYRWHJkXNlUKwlEweRZRsJFkdWx5ZB6elVT4Ppp9c/c45t7Gs4d7QruIYkSK4bSVSV/q5Fz9souJF2GwCnbrXmX8Bmpf0nt7lbqi/b9jO38813L2k7tJJuBuVRFJzpRAcKvT443JNehTwjT1R86yyyLwsR2GjgIO5VP5u8f61etPpYvaCO80i1DwcDxx6KoFWqVcfhgjm5OOHIOuT8T/wCK74suwwh3ZxL9n5kH9a5mxjY1PJnAYL2zuI5ow0ZuJOzcbOuYoxIY2G69/UPI4Oc1+M/iriM9LxTmql812PQohzQ3NPYc6pah7fiDhZ4gojYKSbuNsrHJDGoJLkjSyDow22Nb9NqIaqlWw6d/Z9yMlyvBzuOXN67w3xiCw25f/M/euTDIoWSVmB09sAAREPAEaiTgZYcZ0rv/AC8X9e2f4LIxa8xU4xerfxwyKxjsYXS6luJFKdoIiSqRow1ac7liB4Yz4ernl27lk5c2PQqcUspLuKeRxpllhljgjb/Uo6EAHykc4LHw2XfTk4J6hRsjBdEzvJlNs0nsr49FdWUSJlZbVI4JoypUoyrpHpg6CfToa9tSyeNZViWWbWunClxnikdrBJPMcRxKXY+OB0AHiScADzNcySUcvBjE9rNqAjy295DDJjRcS2+IWz0IYMc/IGuZJ+H6G9jkDAFSCCAQRuCDuCD5V0rGSipoosWHlFm3fI+FVSWGbaJ80SaolwUAUAUAUAhoCrdHerYGHVPfBxuY+DJe20ttJssq6cjqpBDIw9QwB+VSayU1z5Hk8b9o3A4LCGKzhGWdXurm4kwZpez7sSBv3QXPQdMA775qkktkbqpufmYlpaFrdILVzNCqn/OJtUBtJ1957d8ByucnRjbfLYOKyqcusl/2enXppT3j0/YrcpSzJNI8Mrm3XLSzlO1imcsdUkserUoOG7yjO2+RU+TK3O3Sr2jUunV+rGc08US4EkqgDUApKsGVnyFLK2BkE46gHbcCtuni0kvdFUn/AE3klNxCOgB+C/8AmvvIwsaR5gn09B0X+gFT8GfdjKGtxTyX+v8A6qX5d+pzJVmuA37ij1Gc/wBKnGvl7nMgl4yjC4A+A/U1FxhnMn+p1EMnFPAygHy1KD+VVSu00Osl9zuJMbJeHbJc6jpXCyHU3gowNzt09KzT4toYdZol4cvQla2l7NZuyk7JjjtDpVBvpJcsQUAIIJIAqizjunjDmjFv6Fi01jjzY2Lc3ArlNDOIkRnRC7SFgmttKs4VcYyVHX94dBkj56z8a1Wc0KYPKT6+xJaZrdnsXK9gltbx26f6sYJPV2JLO59SxJ+dfjHEtTPVXyul3PQglFJIrcz8BS4ktpWTUYZNJx74SUaCyMN1ZH7OQMNxoNaeF6+VELIZxlZXplfytjk45eQ5v4kUi7KLeaY9jCvnIwwCfuqCXY+SmpcI0b1OoUmvKnlibwsIzdvGsxjgiybOy0xg+E88YAH4kjIz6v8Ah3+11N3IsL4mchHmfsirxrmdBKtpbyR/SZW7MMzKIoc9XkY7ZAzhepPyzTpdHKTUp9Bdcop4PQeT+XYeHW/ZxsWLEySzOe9LIersf0H6nJPuJYPKlJzO1Ddo5IR1YjqFYMR8cV3JHB5P7SuZEvbmLhsOqWOOQS3ohKl3WNgTBECwMjDqVXfOMZKkVF7sujHlWWa3nmxS44dcxBduxZkBGnS0a649v3cFQPzFXOHlyebHUctyXuHsrvJJOE2jSe9oZcnqUSR0jP8AcVahFbGm+WJNI1NTMy3e5chjxVMnk9KqtRWxLUS0KAKAKAKAKApTbtV0dkedc82YI2GK6mVSXK8GV555Gg4mq9qWSWMMI5U8NWDhlOzLkdNvHBFclHJZVc4HjP8AkV7aeS3nZ1KYMqLrZXjAzHcxoD9dFjqN2THiBhcdyai8I9aq71ezO5ecuTiLVbFWVhq1wElZBsVMif6wbbdcb4rzKeIKFnLPb5m2UFJZiZCe9ZyqNE6lW1SgIzd5ThV2G++Dv6V9JpdTSpxnN7Lcx2KTXKkWlaRukRHq7Bf6DJ/pXuXfimiO0ItlENHY+pe4NwuW4Zt1WJdi+CxL+KpkjOPE9PDesF/4ouS8sUi2Gjy92dWbgtvEfrbiQt1EY0aj8ERC5+VefLj2us6SwXflao9WXeG8sdsfqbOZl/iXErxIf5SxOfQqKxXcV1D+O1/Ql4da6I1dj7O4tjJHAD6RBz+bV5lmvsl1k39Sa5F0R3rblO3QbA/LSo/JQKzS1E2ObHRGQ466Q8UWPSVjW3TS5LFVmmlcAEk4UssWkeoI6tgtVCyzR+Trnf5FU7MyxI5osrszXCo/ZxIxkgBCmOZpVVpElXxj1K4PQ5lJ8qsp40qKKo5z/wAvYkpz6Z2HcpzrcW8sTRkJHJJAYn30pgHsifELrKfBBXncX/pamN1ffDRGOHk69rxZrRQlzraFR3LkAuVUdBcBckED/WAEHxweuK3Sw1j56WlJ9Y9Pt/B1Pl6lubnSNhptW+kyNsqREFR6yy4xGvqd/IE7Vnq4NNPmv8kV69fou5J2LGxk+MWkj3luZZXMjxXBkMTvGqJ9WBHGAcqpLbnOW8fIfR8NtgqpKqOIppL392dpq8SxKQq8uQBOzAk0Yxo+kT6ceWnXitL1E3vt9j0PydS2wVG5Lsh1ix/vZf8A7VL83Z6j8jV6DI+WeHr+4nzlY/q1cesn6k1oK1/aTXfLNu6fUAQyAHRLCdLKSMblT3hvgj1qVeqkpbsru0UHHCWGbz2etbtZhFt4onhJhmRUB+tQAltRGWDAq4J+16V7VWJxUkfIa2U6bHCZR5x448k8fDLX9vcjE0mMiCAg62/GV1Y+XiRU7J/2op0mn/8A1n9DecN4esMUcUY0pGqoi+SqAB+lQzjY0crk+ZkxWpJlUlhksE2NjUJR7mim7D5WXKqNwUAUAUAUAhoCkDlquxseZnNmR7LmuJlko8xk+bubVs3jgjjM93PnsYFIXIGe/I52Vdj8cHyJEbLYwi5N9DkKG+vQyFxyhczyfS76bXcAYjWAsiWwByOyPVmB33269a+Y1XG+aWKlt3bI6uy2uv8AorOOpR4Tdy28vZaRrbLGFcLFcjq0tnnaObxaE4U9VxvVs41a2vmj1Xfuvn7ejNeg4hGccrp3XdHduuHwXsYdepyBIowwIOCrqcHIOQVbBG42rzFZdppcsj24yUllGE5isZLRXLjopKsPdbAOMHwPpXs6W6FrWCNjxFstcu8Lnmjjhid2AGCVXuIc5OsQsF1HJJEkwO+674r0LJQhuzKpvGEeocscnRWYOWMrncsyoiD8ESAAfE5PrXlXamVmyWETisGkrMSFoDj8W5mtrdtEkoMvhDGGlnPwijBb8xiroUTks9F79CuVkV1Z5/zRxftJ1uJo0tYVjMc8dwRNPc27MCFe1izoAYkhi2xJ+FbK44jyReX2fZP5mK61TeF1H8vrOrSBwwttjb9sytcKv2XKFgyjwJOrzz4eFxN6dtOHx98dDXTz48x3rThawyO4X9swaQgkgnSEzjw2A6V5NuqldBRb+HoWqOGX24cM7EgfCsq1DRPlHLaxxAscBVBJZsBQANyfCpK266Sit2c5Ujz1+LI1xLNhirYji6bRKSckHoWZifgFzuK+spUaKY1d+r+Z6mk0kkud9yO84qWGFyo8Tnf/ANUc3LoehGpR3Zy3nXxYfNhUfDn6FiwIJl+0v5inhz9DuUPE4XfUB66sUUJ+g2OryVzbbWktz28wVZFhZe67lpAZFbAUEk6dH5CvoeHScasSPi/xDpXbcuQ1PIlmZeK3t92EyRSRxxwyTRmPVgKJCqtuAdC+Fac5eTDGHJUos9JNdI9CF2zUkZ5y5nsT28XiahKRr09ON2WarNQUAUAUAUAyQ7GurqRm8RZSj61czzIfET1E0mb5z5Ph4hGQwCTqMwXCjEkTjdTqGCVz4Z+GDvUZJNE4TaeDC8mc6yHXb8QGmWBzC0/7hddh232CcHD+6fQ4z8txHhOG7Kft/BZKvKzE0XMHAkmQ93I6kDYgjcOhG6sOoIrxqb7KJ5i9zxdTpp1T8ajr3RnbeV4n+scZOALlhhJcbBL1V91+gE4HgAR4N7ULatVHD6+n+Y/wa9BxVT9n3X8HQ44n0i2nh0fXaCexfGdQ3TB6FSRgMNvgc4z0Vy018ZN5jnqfQxtjbX5WazlWeKS2R4D9SwyiEAGLwaIjw0tkY8MVs1GVLEiKaayTcT47b25CyyAOfdiUNJM34YUBdvkK5CmU+n37HJTjHqzO8V52KHSqxwk5x9JbXMfIpZwapGHozIfSro6eOMt5+Wy+7M09Wl0OJNxC4utgtzKDg99/oNv8oYczMPuyHFRnqaKe6Xy3f8fY8+ziKbwpZ9orIR8M7BNM9wlsh/s9nGINXjsseqZz6hqyy1ltu9cPrL/cFEp2y3eIr1e7HJcRopS2tlAbOXnAw2RgsYl3fPjqKmszaU1K2xtr0/kxy1WnrlnLnIyfFZ5+HiFo5WZWLJ2Ui6olTGodmgIYBeg7xOCBXoUeDrudWQS911+56/C9Zbq5uOMYO5Y+0caRqSM4HXtmQn+R49vzNYrfw9ByzGb+yPpfyu2VNfqiK99qOP2VurH1mbH9I8H8xSv8O1/3zf2/7Kvy9reEkzH8X5turojtnXQCCIUUrFkbgsMksQfMnoK9bT6HT6dYqWH69zXRouV809/YqS8wEDcKD88/IVKOiTfc2WayuteZpBHw67uMFLe5kB6FYJSvyJAFao6ZrojHLitJeh5F4kwyLKX+YxJ/icVZ+XkZ3xmn0ZetvZlxN+tuqfjni/7C1S/LPuyt8ah2R17H2P3bftZ4Ix9wSTN/UIKnHTLuZbOOy6RR6JyT7P7fhxaRSZZ2wDNIFyoH7sYA7gPjuT61coqOyPOs1E7XzSNeTUinJC75qSRnnNt4RNBD4moSmaadP3ZZqs2C0AUAUAUAUBFcnu1KPUpveIMpA1c0edHbcm7QVHBf4iMnzJz4ltK1vFbzXFyE16EXRGqkZDSTNsq/eGcVTbbGtZk8F0I8yyZj2d8K+nJe3l3GqtdznR2ZBAWMaCUYEhhqyM7g6CfGvN1uocZrlPRpWEWJO34UQH1S2WdioJeAfcHUoP4fgPdzjTXn36WvVrmjtP8Af5ldtHNvE617ZpMglhKurjV3cMjqR1Hga+fcZ1Tw9mj5rX8Py/Eq2kZ1yIVAkDtAm6lM9vbebREbtH5pvgbYK90expdV43kljm9+j9n/ACR4fxGTlyTeJfv8/czdpe3bzTiylb6LMyu0qA2qyPjSzBmUujEY1GId4rkFa9Wy6iiC8XGV26/79T2r+IV1Lzvf0W5oeFcqy6SGcqrbusOqBXPnJJkzS/FnPwrybuLSm8VR++7+3Q82Wq1N7/pRwvVjobmytiUt07eQHDLbKoQN49rP7ufPLE+hqqVOosXNfPlj7vf7EZ6WMfPqZ59m9vsSG5uph1EEf8O32PwadhqP8oXp41U7dPTtCPM/V/wUz10Y+WiGPcfbcLVM+Z3Yjqx82Y7sfU1kt1U59WYpuyx5nIs9xPIfrVPmkQzGJib7gtxxe+njt2VRZxLpEmdLu5U6SR7pbfff9mPl9nwvSxhpl6vdn1PC5fl642LqzNX/AC9eQErNaToR4iJpE+UiAqfzrU6Jdj6evilUlmQy04FdykCK0uHz4iCRR82YAD86KiTOz4pTFbb/AKG65W9ks0uHv2MKeEERBlbf9+UZCD0XJ9RWiFCW7PH1XFrJ+WGx6jwPlS0tB/m9vGhxjXp1SH8UjZY/nV+Euh5fNZN5kztSdKLqcseIjUfFdayVQnyoGfNEjsrM7CxpXGyVcO7Hs2K4WSaRExJqXQobc3hFiGDG561XKWTZVRy7ssVA0hQBQBQBQBQBQEU8eoVKLwVW1uccIhFsfOpeIZ/yr9RRbetOcktKu7MV7SuAvoW9gTXLbqyyxEZFxat+2hYeOw1Dr0OxzWbUUq6Di9n2fdPsXRrUFjscnlLjaW6RaG1cOnx2Eh3NrIx/YSn+EW2BPut3TsQR4SlK2Trs2sj/AOy9V7l9VmPKzfyxBgVYAg7EHcGq1mLNRjk4b/k2RihP0KUklTv9HkJ94eUbb58jv5k91da1cOZfGv1M11Od0LxSe0AEr3ESKd89omG8tO+5+FeRHSahvCg8ng6jhld1nP0OKeZtwLK1Lj+PcaoUx9xCO0b8lrX+TrgubUT39I7/AKnf/qabfZv7sZc2c1z/AKVKWX+DGDFD8GQEs/8AOxHpVb11dSxRHHu92ZreIWS2guVfqXrazRAFVQAOgAAA+AGwrBZfObzJ7mJ7vLeSSSQDqaqUZSexxtI4PF+Z44m7NdTytssMSl5WPlpHSvW0vCrbcPGF7l9Ojuv3xherC15O4pfbzMtjCf3Qe0uGHrg935kfA19JpeF1U7vdnr0aKmnd+Z+p6LyZyjBw2ExQ6mLtrkkcgu7dBnAwAB0Hx8STXpJYNM55O9rFTwU+Ikw7QVzBLxUxwodTQtARHc+ldKmuZjWqSK5Y7DaEe5IZKjgudvoIiFq62kchXKxlqKICqnJs311KCJKiWC0AUAUAUAUAUAUAUAUAlAQXMnhU4LJm1FiSwjyHmDh44TcM+gNwu8YrPGRqW3lfYtp/ht5dPDwUHzOJ6B3JWV7Tj0f+BXPnj7mp5e4gYGS3lfXE+Pos5OokYyLeRvFgPcb94bdR3vGqvWpTb2mviX+V/k2U252ZpLmESIyNuGBU/MVODcWmjTk8RfhqRcRjARFYJOZMKASwZFySOu5P5mt+vsf5VvPoeRxt8mn8vc2VpFgA+Jr5CyWWfK1wSWSZmx1qtLJa9jjcY5iigwpOXbZY0GuVyegRBufnXo6Thtt72W3qWU6e29+RbevYlsOUb+9w9yxsoG/cXDXbjf3m6Q+HmfDFfT6PhVNW8t2erXoK9OuaS5pe/Q3XL/LNtZKRbRKhPvP70j/jkPePwzivZUUicrJSO6DtUS1SSQ1pPKu4K5WZ2RJDB51Fy9C+rTrrIe1uK4psslpoPoQEFTvU+plcXW9yQGuFvuRymuxKrX2GVMpErh0nit/E/lVcpmurTd5FlVqs1pJdB1DoUAUAUAUAUAUAUAUAUAUAhoCm0TE1bGSSME6ZylkgvuFLPG8Uqho3Uq6noQa45IlDTzi8nlKWjcNm/wAnXpL2c5P0KdiRjfIgdh7rqSMEYwcEYyMfO8U0MlL81p9pLr7/AO9zTKL6ol5n4ncwFBlml0tD2mQq3UBBOhgMaLpNyGGM94j3mCz4dfVqo5j17r0fqvZl9c+Ze5neUyZ7iWV21rGqxI5GlmyTI+sHo4yoPqDVXGbFCqMF8zxuOWp8sM+5peL8ehtl1SOB5eZ/CBuflXhabQ23vyo8iqqy14rWTm8JtOIcVIMC/RbZv7TMv1jL5wxePx6etfT6Tg9dS5p7s9Wjh1cWna+Z+h6bynyLa2HejUvOR37iU65mz17x90egx869VRS2R66iorCRpStdzgNJ7MrtbeVWKZklpd9hBbHzpzhaV92TRwgVFybL4UxiS1EtCgGOmRXU8EZxUlhlUgr8Ks6mGSdb36DHO9SRVN5eUJmpECa3jzuaqnI16erPmZaFVm0WgCgCgCgCgCgCgCgCgCgCgCgCgExQBQHI5q5dhv7d7edcq/Rh7yOPddD4Ef13HQ0OnkFxxj6HHcWHFhrkgj1xOSR9JjH7FkbqJAQMEHIIPipr57UcMshqo3aZ4y9/b/oqcGnlHD5StuIXkax2UJUNlpbyfZS7El2U4w3ltqPTpXp2cPhZZ4ljz6IyWaKFtviWPPseo8p+yq2tmE10TeXPUyTDManr3Iznp5tnptitkYqKwkboxUViKwbsQYbIqzm2wVKrE+YnFRLgoAoAoAoAoAoAoBrLnrRbHHFPqQG29as52ZnpY9mKlsPjXHNkoadInAqBoFoAoAoAoAoAoAoAoAoAoAoAoAoAoAoAoAoDH838OhmueH9rFHJ9dIPrEV9uzY47w6ZAPyFcYNXGgGwAAGwAGNvAVI4l5iUVw6JQC0AUAUAUAUAUAUAUAUAhodYChFC0OhQBQBQBQBQBQBQBQ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Características  de la ejecución del propio proyecto de investigación-acción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214422"/>
            <a:ext cx="301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McNiff</a:t>
            </a:r>
            <a:r>
              <a:rPr lang="es-ES" dirty="0"/>
              <a:t> y otros (1996) </a:t>
            </a:r>
            <a:r>
              <a:rPr lang="es-ES" dirty="0" smtClean="0"/>
              <a:t>señalan: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32860" y="1857364"/>
            <a:ext cx="2196000" cy="425607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prstClr val="black"/>
                </a:solidFill>
              </a:rPr>
              <a:t>La acción </a:t>
            </a:r>
            <a:r>
              <a:rPr lang="es-ES" dirty="0">
                <a:solidFill>
                  <a:srgbClr val="990033"/>
                </a:solidFill>
              </a:rPr>
              <a:t>debe ser </a:t>
            </a:r>
            <a:r>
              <a:rPr lang="es-ES" b="1" dirty="0">
                <a:solidFill>
                  <a:srgbClr val="990033"/>
                </a:solidFill>
              </a:rPr>
              <a:t>informada. </a:t>
            </a:r>
            <a:r>
              <a:rPr lang="es-ES" b="1" dirty="0">
                <a:solidFill>
                  <a:prstClr val="black"/>
                </a:solidFill>
              </a:rPr>
              <a:t>Se debe investigar con rigor científico las propias acciones e intenciones </a:t>
            </a:r>
            <a:r>
              <a:rPr lang="es-ES" dirty="0">
                <a:solidFill>
                  <a:prstClr val="black"/>
                </a:solidFill>
              </a:rPr>
              <a:t>que están detrás de las prácticas que se analizan, tratando de descubrir e interpretar críticamente los propósitos y valores detrás de las mismas.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00298" y="1857364"/>
            <a:ext cx="2160000" cy="45243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prstClr val="black"/>
                </a:solidFill>
              </a:rPr>
              <a:t>La acción </a:t>
            </a:r>
            <a:r>
              <a:rPr lang="es-ES" dirty="0">
                <a:solidFill>
                  <a:srgbClr val="990033"/>
                </a:solidFill>
              </a:rPr>
              <a:t>debe ser </a:t>
            </a:r>
            <a:r>
              <a:rPr lang="es-ES" b="1" dirty="0">
                <a:solidFill>
                  <a:srgbClr val="990033"/>
                </a:solidFill>
              </a:rPr>
              <a:t>comprometida</a:t>
            </a:r>
            <a:r>
              <a:rPr lang="es-ES" b="1" dirty="0">
                <a:solidFill>
                  <a:prstClr val="black"/>
                </a:solidFill>
              </a:rPr>
              <a:t>. La acción parte de, y se apoya, en un fuerte compromiso por </a:t>
            </a:r>
            <a:r>
              <a:rPr lang="es-ES" dirty="0">
                <a:solidFill>
                  <a:prstClr val="black"/>
                </a:solidFill>
              </a:rPr>
              <a:t>buscar la mejora de la situación actual. Debe responder a un sentido de responsabilidad genuina y siempre debe llevarnos a perfeccionar, renovar, recrear la práctica pedagógica.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86314" y="1857364"/>
            <a:ext cx="2071702" cy="34163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prstClr val="black"/>
                </a:solidFill>
              </a:rPr>
              <a:t>La acción </a:t>
            </a:r>
            <a:r>
              <a:rPr lang="es-ES" dirty="0">
                <a:solidFill>
                  <a:srgbClr val="990033"/>
                </a:solidFill>
              </a:rPr>
              <a:t>debe ser </a:t>
            </a:r>
            <a:r>
              <a:rPr lang="es-ES" b="1" dirty="0">
                <a:solidFill>
                  <a:srgbClr val="990033"/>
                </a:solidFill>
              </a:rPr>
              <a:t>intencionada. </a:t>
            </a:r>
            <a:r>
              <a:rPr lang="es-ES" b="1" dirty="0">
                <a:solidFill>
                  <a:prstClr val="black"/>
                </a:solidFill>
              </a:rPr>
              <a:t>Debe responder a un plan establecido con el fin de implementarlo </a:t>
            </a:r>
            <a:r>
              <a:rPr lang="es-ES" dirty="0">
                <a:solidFill>
                  <a:prstClr val="black"/>
                </a:solidFill>
              </a:rPr>
              <a:t>y evaluarlo. Los investigadores en la acción responden a una única intención: mejorar la práctica.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000892" y="1857364"/>
            <a:ext cx="1980000" cy="36933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prstClr val="black"/>
                </a:solidFill>
              </a:rPr>
              <a:t>La acción </a:t>
            </a:r>
            <a:r>
              <a:rPr lang="es-ES" dirty="0">
                <a:solidFill>
                  <a:srgbClr val="990033"/>
                </a:solidFill>
              </a:rPr>
              <a:t>debe ser </a:t>
            </a:r>
            <a:r>
              <a:rPr lang="es-ES" b="1" dirty="0">
                <a:solidFill>
                  <a:srgbClr val="990033"/>
                </a:solidFill>
              </a:rPr>
              <a:t>colaborativa. </a:t>
            </a:r>
            <a:r>
              <a:rPr lang="es-ES" b="1" dirty="0">
                <a:solidFill>
                  <a:prstClr val="black"/>
                </a:solidFill>
              </a:rPr>
              <a:t>Es mucho más enriquecedora si se realiza</a:t>
            </a:r>
          </a:p>
          <a:p>
            <a:pPr lvl="0"/>
            <a:r>
              <a:rPr lang="es-ES" dirty="0">
                <a:solidFill>
                  <a:prstClr val="black"/>
                </a:solidFill>
              </a:rPr>
              <a:t>con otros compañeros de trabajo, con otros docentes, con los propios alumnos, con los padres de familia y con otros </a:t>
            </a:r>
            <a:r>
              <a:rPr lang="es-ES" dirty="0" smtClean="0">
                <a:solidFill>
                  <a:prstClr val="black"/>
                </a:solidFill>
              </a:rPr>
              <a:t>agentes.  </a:t>
            </a:r>
            <a:endParaRPr lang="es-ES" dirty="0"/>
          </a:p>
        </p:txBody>
      </p:sp>
      <p:cxnSp>
        <p:nvCxnSpPr>
          <p:cNvPr id="10" name="9 Conector recto"/>
          <p:cNvCxnSpPr>
            <a:stCxn id="2" idx="2"/>
            <a:endCxn id="5" idx="0"/>
          </p:cNvCxnSpPr>
          <p:nvPr/>
        </p:nvCxnSpPr>
        <p:spPr>
          <a:xfrm rot="5400000">
            <a:off x="2594248" y="-120388"/>
            <a:ext cx="714364" cy="3241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2" idx="2"/>
            <a:endCxn id="6" idx="0"/>
          </p:cNvCxnSpPr>
          <p:nvPr/>
        </p:nvCxnSpPr>
        <p:spPr>
          <a:xfrm rot="5400000">
            <a:off x="3718967" y="1004331"/>
            <a:ext cx="714364" cy="99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2" idx="2"/>
            <a:endCxn id="7" idx="0"/>
          </p:cNvCxnSpPr>
          <p:nvPr/>
        </p:nvCxnSpPr>
        <p:spPr>
          <a:xfrm rot="16200000" flipH="1">
            <a:off x="4839900" y="875099"/>
            <a:ext cx="714364" cy="125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2" idx="2"/>
            <a:endCxn id="8" idx="0"/>
          </p:cNvCxnSpPr>
          <p:nvPr/>
        </p:nvCxnSpPr>
        <p:spPr>
          <a:xfrm rot="16200000" flipH="1">
            <a:off x="5924264" y="-209264"/>
            <a:ext cx="714364" cy="341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¿Es necesario supervisar y documentar la investigación-acción?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42873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Debemos reconocer que observar y supervisar la acción va más lejos que la simple recogida de información; </a:t>
            </a:r>
            <a:r>
              <a:rPr lang="es-ES" dirty="0" smtClean="0"/>
              <a:t>ante todo</a:t>
            </a:r>
            <a:r>
              <a:rPr lang="es-ES" dirty="0"/>
              <a:t>, es la generación de datos para reflexionar, evaluar y explicar lo ocurrido. La observación de la acción </a:t>
            </a:r>
            <a:r>
              <a:rPr lang="es-ES" dirty="0" smtClean="0"/>
              <a:t>recae tanto </a:t>
            </a:r>
            <a:r>
              <a:rPr lang="es-ES" dirty="0"/>
              <a:t>en la propia acción (los cambios que se generan a nivel de pensamiento y práctica profesional) como en </a:t>
            </a:r>
            <a:r>
              <a:rPr lang="es-ES" dirty="0" smtClean="0"/>
              <a:t>la acción </a:t>
            </a:r>
            <a:r>
              <a:rPr lang="es-ES" dirty="0"/>
              <a:t>de otras personas (alumnos, colegas, etc</a:t>
            </a:r>
            <a:r>
              <a:rPr lang="es-ES" dirty="0" smtClean="0"/>
              <a:t>.).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1472" y="3214686"/>
            <a:ext cx="7786742" cy="30469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Los docentes investigadores necesitan garantizar la validez y fiabilidad del estudio, por lo que es importante tomar en cuenta lo siguiente: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utilizar técnicas de recogida de datos que evidencien la calidad del curso de acción emprendido, y 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utilizar técnicas que pongan de manifiesto los efectos derivados de la acción, tanto los buscados como los imprevistos (Latorre, 2003 p. 49).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¿Cómo se recogen los datos?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1857364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990033"/>
                </a:solidFill>
              </a:rPr>
              <a:t>La </a:t>
            </a:r>
            <a:r>
              <a:rPr lang="es-ES" sz="2400" b="1" dirty="0" smtClean="0">
                <a:solidFill>
                  <a:srgbClr val="990033"/>
                </a:solidFill>
              </a:rPr>
              <a:t>observación </a:t>
            </a:r>
            <a:r>
              <a:rPr lang="es-ES" sz="2400" b="1" dirty="0" smtClean="0"/>
              <a:t>de </a:t>
            </a:r>
            <a:r>
              <a:rPr lang="es-ES" sz="2400" b="1" dirty="0"/>
              <a:t>lo que ocurre en el aula, cómo interactúan las personas;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990033"/>
                </a:solidFill>
              </a:rPr>
              <a:t>La </a:t>
            </a:r>
            <a:r>
              <a:rPr lang="es-ES" sz="2400" b="1" dirty="0" smtClean="0">
                <a:solidFill>
                  <a:srgbClr val="990033"/>
                </a:solidFill>
              </a:rPr>
              <a:t>pregunta directa </a:t>
            </a:r>
            <a:r>
              <a:rPr lang="es-ES" sz="2400" b="1" dirty="0" smtClean="0"/>
              <a:t>a </a:t>
            </a:r>
            <a:r>
              <a:rPr lang="es-ES" sz="2400" b="1" dirty="0"/>
              <a:t>las personas involucradas sobre lo que hacen o lo que piensan de lo que </a:t>
            </a:r>
            <a:r>
              <a:rPr lang="es-ES" sz="2400" b="1" dirty="0" smtClean="0"/>
              <a:t>hacen </a:t>
            </a:r>
            <a:r>
              <a:rPr lang="es-ES" sz="2400" dirty="0" smtClean="0"/>
              <a:t>en </a:t>
            </a:r>
            <a:r>
              <a:rPr lang="es-ES" sz="2400" dirty="0"/>
              <a:t>clase (mediante las entrevistas o cuestionarios); 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990033"/>
                </a:solidFill>
              </a:rPr>
              <a:t>El </a:t>
            </a:r>
            <a:r>
              <a:rPr lang="es-ES" sz="2400" b="1" dirty="0" smtClean="0">
                <a:solidFill>
                  <a:srgbClr val="990033"/>
                </a:solidFill>
              </a:rPr>
              <a:t>análisis de los materiales </a:t>
            </a:r>
            <a:r>
              <a:rPr lang="es-ES" sz="2400" b="1" dirty="0" smtClean="0"/>
              <a:t>que </a:t>
            </a:r>
            <a:r>
              <a:rPr lang="es-ES" sz="2400" b="1" dirty="0"/>
              <a:t>se usan o producen en las sesiones de aprendizaje o lo que se </a:t>
            </a:r>
            <a:r>
              <a:rPr lang="es-ES" sz="2400" b="1" dirty="0" smtClean="0"/>
              <a:t>utiliza </a:t>
            </a:r>
            <a:r>
              <a:rPr lang="es-ES" sz="2400" dirty="0" smtClean="0"/>
              <a:t>para </a:t>
            </a:r>
            <a:r>
              <a:rPr lang="es-ES" sz="2400" dirty="0"/>
              <a:t>recoger la información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500034" y="128586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prstClr val="black"/>
                </a:solidFill>
              </a:rPr>
              <a:t>Existen tres formas de recoger información necesaria para nuestro estudio: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5143512"/>
            <a:ext cx="7858180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Es importante especificar de forma clara </a:t>
            </a:r>
            <a:r>
              <a:rPr lang="es-ES" sz="2400" dirty="0" smtClean="0">
                <a:solidFill>
                  <a:srgbClr val="990033"/>
                </a:solidFill>
              </a:rPr>
              <a:t>cuándo y cómo </a:t>
            </a:r>
            <a:r>
              <a:rPr lang="es-ES" sz="2400" dirty="0" smtClean="0"/>
              <a:t>se va a llevar a cabo la recolección de datos (etapa, momento, etc.)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Etapas: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71538" y="1500174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/>
              <a:t>Se  </a:t>
            </a:r>
            <a:r>
              <a:rPr lang="es-ES" sz="2800" b="1" dirty="0"/>
              <a:t>establecen las etapas o momentos y los requerimientos. Estas se proponen en función del </a:t>
            </a:r>
            <a:r>
              <a:rPr lang="es-ES" sz="2800" b="1" dirty="0" smtClean="0"/>
              <a:t>desarrollo </a:t>
            </a:r>
            <a:r>
              <a:rPr lang="es-ES" sz="2800" dirty="0" smtClean="0"/>
              <a:t>de </a:t>
            </a:r>
            <a:r>
              <a:rPr lang="es-ES" sz="2800" dirty="0"/>
              <a:t>la programación académica, de las necesidades de los alumnos, de los temas a tratar, de la disponibilidad </a:t>
            </a:r>
            <a:r>
              <a:rPr lang="es-ES" sz="2800" dirty="0" smtClean="0"/>
              <a:t>de todos </a:t>
            </a:r>
            <a:r>
              <a:rPr lang="es-ES" sz="2800" dirty="0"/>
              <a:t>los involucrados, de los tiempos requeridos para el estudio.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¿Cómo se analiza la información?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428728" y="1714488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Para el análisis se puede utilizar la técnica de triangulación de fuentes, (procesos de codificación, categorización </a:t>
            </a:r>
            <a:r>
              <a:rPr lang="es-ES" sz="2800" dirty="0" smtClean="0"/>
              <a:t>e integración</a:t>
            </a:r>
            <a:r>
              <a:rPr lang="es-ES" sz="2800" dirty="0"/>
              <a:t>). Todo esto lo veremos más adelante con los ejemplos que se ofrecen.</a:t>
            </a:r>
          </a:p>
        </p:txBody>
      </p:sp>
      <p:pic>
        <p:nvPicPr>
          <p:cNvPr id="26626" name="Picture 2" descr="http://www.mujer.info/wp-content/uploads/2013/01/ninos-leyen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¿Qué medios servirán para el recojo de información?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121442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Para la recolección de datos se puede utilizar los siguientes instrumentos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785786" y="207167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es-ES" sz="2800" dirty="0" smtClean="0"/>
              <a:t>Notas de campo,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800" dirty="0" smtClean="0"/>
              <a:t>Cuadernos de los estudiantes,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800" dirty="0" smtClean="0"/>
              <a:t>Entrevistas,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800" dirty="0" smtClean="0"/>
              <a:t>Observación,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800" dirty="0" smtClean="0"/>
              <a:t>Fotografías,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800" dirty="0" smtClean="0"/>
              <a:t>Grabaciones de audio y video; </a:t>
            </a:r>
          </a:p>
        </p:txBody>
      </p:sp>
      <p:pic>
        <p:nvPicPr>
          <p:cNvPr id="25602" name="Picture 2" descr="http://www.mujer.info/wp-content/uploads/2013/01/ninos-leyen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3786190"/>
            <a:ext cx="2500330" cy="230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¿Qué medios servirán para el recojo de información?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42910" y="142873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r>
              <a:rPr lang="es-ES" sz="2400" dirty="0" smtClean="0"/>
              <a:t>Otros instrumentos que permiten recabar la información sistematizada que se requiere para conocer la situación de los alumnos y registrar los cambios que se van sucediendo: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857224" y="3000372"/>
            <a:ext cx="7429552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s-ES" sz="2400" dirty="0" smtClean="0"/>
              <a:t>Ficha </a:t>
            </a:r>
            <a:r>
              <a:rPr lang="es-ES" sz="2400" dirty="0"/>
              <a:t>de seguimiento de actitudes de alumnos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400" dirty="0" smtClean="0"/>
              <a:t>Escala </a:t>
            </a:r>
            <a:r>
              <a:rPr lang="es-ES" sz="2400" dirty="0"/>
              <a:t>de estimación afectiva del grado de satisfacción con el grupo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400" dirty="0" smtClean="0"/>
              <a:t>Diario </a:t>
            </a:r>
            <a:r>
              <a:rPr lang="es-ES" sz="2400" dirty="0"/>
              <a:t>del docente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400" dirty="0" smtClean="0"/>
              <a:t>Registro </a:t>
            </a:r>
            <a:r>
              <a:rPr lang="es-ES" sz="2400" dirty="0"/>
              <a:t>de actividades del grupo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400" dirty="0" smtClean="0"/>
              <a:t>Registro </a:t>
            </a:r>
            <a:r>
              <a:rPr lang="es-ES" sz="2400" dirty="0"/>
              <a:t>de resultados de evaluaciones de alumnos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400" dirty="0" smtClean="0"/>
              <a:t>Encuesta </a:t>
            </a:r>
            <a:r>
              <a:rPr lang="es-ES" sz="2400" dirty="0"/>
              <a:t>a padres de familia sobre su conocimiento de las tareas grupales de sus hijos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La investigación acción 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2" y="114298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/>
              <a:t>McKernan</a:t>
            </a:r>
            <a:r>
              <a:rPr lang="es-ES" sz="2800" dirty="0" smtClean="0"/>
              <a:t> (1996) expresa que la investigación acción es  un estudio científico </a:t>
            </a:r>
            <a:r>
              <a:rPr lang="es-ES" sz="2800" dirty="0" err="1" smtClean="0"/>
              <a:t>autorreflexivo</a:t>
            </a:r>
            <a:r>
              <a:rPr lang="es-ES" sz="2800" dirty="0" smtClean="0"/>
              <a:t> para mejorar la práctica (p. 25)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571472" y="2571744"/>
            <a:ext cx="8143932" cy="37856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 vinculación de los términos «acción» e «investigación</a:t>
            </a:r>
            <a:r>
              <a:rPr lang="es-ES" sz="2400" dirty="0" smtClean="0"/>
              <a:t>» pone </a:t>
            </a:r>
            <a:r>
              <a:rPr lang="es-ES" sz="2400" dirty="0"/>
              <a:t>de relieve el rasgo esencial del enfoque: </a:t>
            </a:r>
            <a:r>
              <a:rPr lang="es-ES" sz="2400" dirty="0">
                <a:solidFill>
                  <a:srgbClr val="0070C0"/>
                </a:solidFill>
              </a:rPr>
              <a:t>el sometimiento a la prueba de </a:t>
            </a:r>
            <a:r>
              <a:rPr lang="es-ES" sz="2400" dirty="0" smtClean="0">
                <a:solidFill>
                  <a:srgbClr val="990033"/>
                </a:solidFill>
              </a:rPr>
              <a:t>la práctica </a:t>
            </a:r>
            <a:r>
              <a:rPr lang="es-ES" sz="2400" dirty="0">
                <a:solidFill>
                  <a:srgbClr val="990033"/>
                </a:solidFill>
              </a:rPr>
              <a:t>de las ideas </a:t>
            </a:r>
            <a:r>
              <a:rPr lang="es-ES" sz="2400" dirty="0">
                <a:solidFill>
                  <a:srgbClr val="0070C0"/>
                </a:solidFill>
              </a:rPr>
              <a:t>como medio de mejorar y de lograr un aumento </a:t>
            </a:r>
            <a:r>
              <a:rPr lang="es-ES" sz="2400" dirty="0" smtClean="0">
                <a:solidFill>
                  <a:srgbClr val="0070C0"/>
                </a:solidFill>
              </a:rPr>
              <a:t>del conocimiento </a:t>
            </a:r>
            <a:r>
              <a:rPr lang="es-ES" sz="2400" dirty="0">
                <a:solidFill>
                  <a:srgbClr val="0070C0"/>
                </a:solidFill>
              </a:rPr>
              <a:t>acerca de los planes de estudio, la enseñanza y el aprendizaje.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El resultado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es una mejora </a:t>
            </a:r>
            <a:r>
              <a:rPr lang="es-ES" sz="2400" dirty="0"/>
              <a:t>en aquello que ocurre en la clase y la escuela, y </a:t>
            </a:r>
            <a:r>
              <a:rPr lang="es-ES" sz="2400" dirty="0" smtClean="0"/>
              <a:t>una articulación </a:t>
            </a:r>
            <a:r>
              <a:rPr lang="es-ES" sz="2400" dirty="0"/>
              <a:t>y justificación mejores de la argumentación educacional aplicada </a:t>
            </a:r>
            <a:r>
              <a:rPr lang="es-ES" sz="2400" dirty="0" smtClean="0"/>
              <a:t>a aquello </a:t>
            </a:r>
            <a:r>
              <a:rPr lang="es-ES" sz="2400" dirty="0"/>
              <a:t>que sucede. </a:t>
            </a:r>
            <a:r>
              <a:rPr lang="es-ES" sz="2400" dirty="0">
                <a:solidFill>
                  <a:srgbClr val="0070C0"/>
                </a:solidFill>
              </a:rPr>
              <a:t>La investigación-acción proporciona un medio para </a:t>
            </a:r>
            <a:r>
              <a:rPr lang="es-ES" sz="2400" dirty="0" smtClean="0">
                <a:solidFill>
                  <a:srgbClr val="0070C0"/>
                </a:solidFill>
              </a:rPr>
              <a:t>trabajar que </a:t>
            </a:r>
            <a:r>
              <a:rPr lang="es-ES" sz="2400" dirty="0">
                <a:solidFill>
                  <a:srgbClr val="0070C0"/>
                </a:solidFill>
              </a:rPr>
              <a:t>vincula la teoría y la práctica en un todo único: ideas en acción</a:t>
            </a:r>
            <a:r>
              <a:rPr lang="es-ES" sz="2400" dirty="0" smtClean="0">
                <a:solidFill>
                  <a:srgbClr val="0070C0"/>
                </a:solidFill>
              </a:rPr>
              <a:t>. (</a:t>
            </a:r>
            <a:r>
              <a:rPr lang="es-ES" sz="2400" dirty="0" err="1" smtClean="0"/>
              <a:t>Kemmis</a:t>
            </a:r>
            <a:r>
              <a:rPr lang="es-ES" sz="2400" dirty="0"/>
              <a:t> </a:t>
            </a:r>
            <a:r>
              <a:rPr lang="es-ES" sz="2400" dirty="0" smtClean="0"/>
              <a:t>&amp;  </a:t>
            </a:r>
            <a:r>
              <a:rPr lang="es-ES" sz="2400" dirty="0" err="1" smtClean="0"/>
              <a:t>McTaggart</a:t>
            </a:r>
            <a:r>
              <a:rPr lang="es-ES" sz="2400" dirty="0"/>
              <a:t>,</a:t>
            </a:r>
            <a:r>
              <a:rPr lang="es-ES" sz="2400" dirty="0" smtClean="0"/>
              <a:t> 1988). </a:t>
            </a:r>
            <a:endParaRPr lang="es-E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928794" y="2428868"/>
            <a:ext cx="594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Instrumentos  para el registro de datos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000" b="1" dirty="0" smtClean="0"/>
              <a:t>1) Participación de los alumnos. </a:t>
            </a:r>
            <a:r>
              <a:rPr lang="es-ES" sz="2000" b="1" dirty="0" smtClean="0">
                <a:solidFill>
                  <a:srgbClr val="990033"/>
                </a:solidFill>
              </a:rPr>
              <a:t>Ficha de seguimiento para los coordinadores de grupo</a:t>
            </a:r>
            <a:r>
              <a:rPr lang="es-ES" sz="2000" b="1" dirty="0" smtClean="0"/>
              <a:t>. Adaptado de Latorre (2003, p.114)</a:t>
            </a:r>
            <a:endParaRPr lang="es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142873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Ficha de seguimiento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Nombre del (la) coordinador (a): …………………………………….</a:t>
            </a:r>
          </a:p>
          <a:p>
            <a:pPr algn="ctr"/>
            <a:r>
              <a:rPr lang="es-ES" dirty="0" smtClean="0"/>
              <a:t>Nombre del grupo: ……………………………………fecha: ………..</a:t>
            </a:r>
          </a:p>
          <a:p>
            <a:pPr algn="ctr"/>
            <a:r>
              <a:rPr lang="es-ES" dirty="0" smtClean="0"/>
              <a:t>Clase/aula: ……………………………………………………………..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Puntuación:  </a:t>
            </a:r>
          </a:p>
          <a:p>
            <a:pPr algn="ctr"/>
            <a:r>
              <a:rPr lang="es-ES" dirty="0" smtClean="0"/>
              <a:t>0= no participa      1= Con frecuencia     2:  Casi siempre          3: Siempre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2" y="3929066"/>
          <a:ext cx="81439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91"/>
                <a:gridCol w="1017991"/>
                <a:gridCol w="1017991"/>
                <a:gridCol w="1017991"/>
                <a:gridCol w="1017991"/>
                <a:gridCol w="1017991"/>
                <a:gridCol w="1017991"/>
                <a:gridCol w="101799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Niño/niña 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INTEGRACIÒN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Productividad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Puntualidad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Organización 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Comunicación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Tolerancia 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Respeto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Solidaridad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 smtClean="0"/>
              <a:t>2) Escala de estimación de los alumnos sobre su participación en el grupo (Latorre, </a:t>
            </a:r>
            <a:r>
              <a:rPr lang="es-ES" sz="2400" dirty="0" smtClean="0"/>
              <a:t>2003. p. 65)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428596" y="128586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Escala de estimación descriptiva de la satisfacción del </a:t>
            </a:r>
            <a:r>
              <a:rPr lang="es-ES" b="1" dirty="0" smtClean="0"/>
              <a:t>alumno/a con </a:t>
            </a:r>
            <a:r>
              <a:rPr lang="es-ES" b="1" dirty="0"/>
              <a:t>su </a:t>
            </a:r>
            <a:r>
              <a:rPr lang="es-ES" b="1" dirty="0" smtClean="0"/>
              <a:t>grupo.</a:t>
            </a:r>
          </a:p>
          <a:p>
            <a:pPr algn="ctr"/>
            <a:r>
              <a:rPr lang="es-ES" dirty="0"/>
              <a:t>(Marca con una X lo que más se ajusta a tu caso)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500306"/>
          <a:ext cx="80010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857256"/>
                <a:gridCol w="3286148"/>
                <a:gridCol w="71438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Mi grupo de trabajo es: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Mis compañeros en el grupo son: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Muy agradable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Muy serviciales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Agradable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Serviciales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Poco agradable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Poco serviciales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Nada agradable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Nada serviciales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14348" y="4929198"/>
            <a:ext cx="7572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Nota: Se sugiere utilizar este instrumento en dos momentos: al inicio y hacia el final de la </a:t>
            </a:r>
            <a:r>
              <a:rPr lang="es-ES" dirty="0" smtClean="0"/>
              <a:t>intervención para </a:t>
            </a:r>
            <a:r>
              <a:rPr lang="es-ES" dirty="0"/>
              <a:t>verificar si ha existido un cambio.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El diario del docente </a:t>
            </a:r>
            <a:r>
              <a:rPr lang="es-ES" dirty="0" smtClean="0"/>
              <a:t>(Adaptado de Latorre 2003 p. 79)</a:t>
            </a:r>
            <a:endParaRPr lang="es-E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5D3D7"/>
              </a:clrFrom>
              <a:clrTo>
                <a:srgbClr val="C5D3D7">
                  <a:alpha val="0"/>
                </a:srgbClr>
              </a:clrTo>
            </a:clrChange>
          </a:blip>
          <a:srcRect l="25635" t="28320" r="23095" b="3320"/>
          <a:stretch>
            <a:fillRect/>
          </a:stretch>
        </p:blipFill>
        <p:spPr bwMode="auto">
          <a:xfrm>
            <a:off x="3143240" y="714356"/>
            <a:ext cx="578647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736"/>
            <a:ext cx="2900354" cy="3057524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4) Registro de las actividades de los trabajos en grupo </a:t>
            </a:r>
            <a:r>
              <a:rPr lang="es-ES" sz="2400" dirty="0" smtClean="0"/>
              <a:t>(Adaptado de Latorre, 2003 p. 18)</a:t>
            </a:r>
            <a:endParaRPr lang="es-ES" sz="2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5D3D7"/>
              </a:clrFrom>
              <a:clrTo>
                <a:srgbClr val="C5D3D7">
                  <a:alpha val="0"/>
                </a:srgbClr>
              </a:clrTo>
            </a:clrChange>
          </a:blip>
          <a:srcRect l="24902" t="11719" r="23095" b="3320"/>
          <a:stretch>
            <a:fillRect/>
          </a:stretch>
        </p:blipFill>
        <p:spPr bwMode="auto">
          <a:xfrm>
            <a:off x="2714613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Encuesta a padres y madres de familia</a:t>
            </a:r>
            <a:endParaRPr lang="es-E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5D3D7"/>
              </a:clrFrom>
              <a:clrTo>
                <a:srgbClr val="C5D3D7">
                  <a:alpha val="0"/>
                </a:srgbClr>
              </a:clrTo>
            </a:clrChange>
          </a:blip>
          <a:srcRect l="23437" t="48828" r="17969" b="14062"/>
          <a:stretch>
            <a:fillRect/>
          </a:stretch>
        </p:blipFill>
        <p:spPr bwMode="auto">
          <a:xfrm>
            <a:off x="2285984" y="1071546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40" y="228600"/>
            <a:ext cx="5543560" cy="914400"/>
          </a:xfrm>
        </p:spPr>
        <p:txBody>
          <a:bodyPr>
            <a:normAutofit/>
          </a:bodyPr>
          <a:lstStyle/>
          <a:p>
            <a:r>
              <a:rPr lang="es-ES" b="1" dirty="0" smtClean="0"/>
              <a:t>Actividad individual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500166" y="1214422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De </a:t>
            </a:r>
            <a:r>
              <a:rPr lang="es-ES" sz="2000" dirty="0"/>
              <a:t>acuerdo a lo tratado, decide qué instrumentos te pueden servir para recoger la información relevante en </a:t>
            </a:r>
            <a:r>
              <a:rPr lang="es-ES" sz="2000" dirty="0" smtClean="0"/>
              <a:t>tu aula</a:t>
            </a:r>
            <a:r>
              <a:rPr lang="es-ES" sz="2000" dirty="0"/>
              <a:t>. Indica por qué y cómo te puede servir el instrumento seleccionado.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28" y="235743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INSTRUMENTO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¿PORQUÉ Y CÓMO?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00034" y="435769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Decide con apoyo de tus colegas, y si fuera posible de los propios alumnos, los instrumentos que vas a </a:t>
            </a:r>
            <a:r>
              <a:rPr lang="es-ES" sz="2400" dirty="0" smtClean="0"/>
              <a:t>utilizar para </a:t>
            </a:r>
            <a:r>
              <a:rPr lang="es-ES" sz="2400" dirty="0"/>
              <a:t>recoger los cambios que se espera ocurran en el aula por las acciones a desarrollar; elabora un </a:t>
            </a:r>
            <a:r>
              <a:rPr lang="es-ES" sz="2400" dirty="0" smtClean="0"/>
              <a:t>cronograma y </a:t>
            </a:r>
            <a:r>
              <a:rPr lang="es-ES" sz="2400" dirty="0"/>
              <a:t>aplica los instrumentos de acuerdo a lo programado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6" name="Picture 2" descr="http://2.bp.blogspot.com/_iXHABmr0OWs/TE1rSNUCMMI/AAAAAAAAABc/vLuK4ilH3WA/s320/eac_youth_4c_es.jpg"/>
          <p:cNvPicPr>
            <a:picLocks noChangeAspect="1" noChangeArrowheads="1"/>
          </p:cNvPicPr>
          <p:nvPr/>
        </p:nvPicPr>
        <p:blipFill>
          <a:blip r:embed="rId2"/>
          <a:srcRect r="50781" b="6249"/>
          <a:stretch>
            <a:fillRect/>
          </a:stretch>
        </p:blipFill>
        <p:spPr bwMode="auto">
          <a:xfrm>
            <a:off x="0" y="0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57422" y="12144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i="1" dirty="0"/>
              <a:t>Etapa 4: Evaluación </a:t>
            </a:r>
            <a:r>
              <a:rPr lang="es-ES" sz="3200" b="1" i="1" dirty="0" smtClean="0"/>
              <a:t>y difusión </a:t>
            </a:r>
            <a:r>
              <a:rPr lang="es-ES" sz="3200" b="1" i="1" dirty="0"/>
              <a:t>de resultados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14348" y="3071810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Formula </a:t>
            </a:r>
            <a:r>
              <a:rPr lang="es-ES" dirty="0"/>
              <a:t>indicadores de </a:t>
            </a:r>
            <a:r>
              <a:rPr lang="es-ES" b="1" dirty="0"/>
              <a:t>proceso con sus respectivas fuentes de verificación, a partir de la acción </a:t>
            </a:r>
            <a:r>
              <a:rPr lang="es-ES" b="1" dirty="0" smtClean="0"/>
              <a:t>prevista </a:t>
            </a:r>
            <a:r>
              <a:rPr lang="es-ES" dirty="0" smtClean="0"/>
              <a:t>en </a:t>
            </a:r>
            <a:r>
              <a:rPr lang="es-ES" dirty="0"/>
              <a:t>la hipótesis de acción.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Formula </a:t>
            </a:r>
            <a:r>
              <a:rPr lang="es-ES" dirty="0"/>
              <a:t>indicadores de </a:t>
            </a:r>
            <a:r>
              <a:rPr lang="es-ES" b="1" dirty="0"/>
              <a:t>resultado con sus respectivas fuentes de verificación a partir del </a:t>
            </a:r>
            <a:r>
              <a:rPr lang="es-ES" b="1" dirty="0" smtClean="0"/>
              <a:t>resultado </a:t>
            </a:r>
            <a:r>
              <a:rPr lang="es-ES" dirty="0" smtClean="0"/>
              <a:t>esperado</a:t>
            </a:r>
            <a:r>
              <a:rPr lang="es-E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Reflexiona </a:t>
            </a:r>
            <a:r>
              <a:rPr lang="es-ES" dirty="0"/>
              <a:t>de manera crítica a partir de procesos </a:t>
            </a:r>
            <a:r>
              <a:rPr lang="es-ES" dirty="0" err="1"/>
              <a:t>metacognitivos</a:t>
            </a:r>
            <a:r>
              <a:rPr lang="es-ES" dirty="0"/>
              <a:t> sobre la incidencia de la </a:t>
            </a:r>
            <a:r>
              <a:rPr lang="es-ES" dirty="0" smtClean="0"/>
              <a:t>experiencia vivida </a:t>
            </a:r>
            <a:r>
              <a:rPr lang="es-ES" dirty="0"/>
              <a:t>a nivel del desarrollo personal y profesional del docente.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Identifica </a:t>
            </a:r>
            <a:r>
              <a:rPr lang="es-ES" dirty="0"/>
              <a:t>las lecciones aprendidas y plantea recomendaciones futuras como consecuencia de la </a:t>
            </a:r>
            <a:r>
              <a:rPr lang="es-ES" dirty="0" smtClean="0"/>
              <a:t>evaluación de </a:t>
            </a:r>
            <a:r>
              <a:rPr lang="es-ES" dirty="0"/>
              <a:t>los procesos y resultados logrados.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2571744"/>
            <a:ext cx="273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Aprendizajes esperados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¿Qué tenemos que precisar?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1142984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En esta parte se recomienda señalar: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Cómo se concibe la evaluación?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Cuál será la metodología para realizar la evaluación de las acciones, resultados, procesos </a:t>
            </a: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 proyecto?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Qué tipo de evaluación se realizará? ¿Participativa o </a:t>
            </a:r>
            <a:r>
              <a:rPr lang="es-ES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autoevaluativa</a:t>
            </a: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Quiénes participarán de la evaluación? ¿Docentes, directivos, padres de familia, estudiantes?, ¿</a:t>
            </a: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otros agentes?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 qué momento se hará la evaluación, con qué instrumentos y qué medios de verificación </a:t>
            </a: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nos demostrarán 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 alcanzado</a:t>
            </a: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Cuándo se concluye</a:t>
            </a:r>
            <a:r>
              <a:rPr lang="es-E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173038" indent="-173038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para efectos del informe y su difusión ¿cuál es nuestra reflexión crítica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Para evaluar nos basamos en un conjunto de indicios verificables que se denominan indicadores.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¿Qué son los indicadores y cómo se formulan?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285860"/>
            <a:ext cx="81439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70C0"/>
                </a:solidFill>
              </a:rPr>
              <a:t>Los indicadores son características concretas que se constituyen en una herramienta que proporciona </a:t>
            </a:r>
            <a:r>
              <a:rPr lang="es-ES" sz="2400" dirty="0" smtClean="0">
                <a:solidFill>
                  <a:srgbClr val="0070C0"/>
                </a:solidFill>
              </a:rPr>
              <a:t>información cuantitativa </a:t>
            </a:r>
            <a:r>
              <a:rPr lang="es-ES" sz="2400" dirty="0">
                <a:solidFill>
                  <a:srgbClr val="0070C0"/>
                </a:solidFill>
              </a:rPr>
              <a:t>(cantidad) y cualitativa (cualidades) respecto del nivel de logro de los procesos y resultados </a:t>
            </a:r>
            <a:r>
              <a:rPr lang="es-ES" sz="2400" dirty="0" smtClean="0">
                <a:solidFill>
                  <a:srgbClr val="0070C0"/>
                </a:solidFill>
              </a:rPr>
              <a:t>del proyecto.</a:t>
            </a:r>
          </a:p>
          <a:p>
            <a:pPr algn="just"/>
            <a:endParaRPr lang="es-ES" dirty="0"/>
          </a:p>
          <a:p>
            <a:pPr algn="just"/>
            <a:r>
              <a:rPr lang="es-ES" sz="2400" i="1" dirty="0"/>
              <a:t>El indicador ofrece la medida utilizada para demostrar un cambio o grado de avance. Debe precisar su medio </a:t>
            </a:r>
            <a:r>
              <a:rPr lang="es-ES" sz="2400" i="1" dirty="0" smtClean="0"/>
              <a:t>de verificación </a:t>
            </a:r>
            <a:r>
              <a:rPr lang="es-ES" sz="2400" i="1" dirty="0"/>
              <a:t>y tener un dato base</a:t>
            </a:r>
            <a:r>
              <a:rPr lang="es-ES" sz="2400" i="1" dirty="0" smtClean="0"/>
              <a:t>.</a:t>
            </a:r>
          </a:p>
          <a:p>
            <a:pPr algn="just"/>
            <a:endParaRPr lang="es-ES" sz="2400" i="1" dirty="0"/>
          </a:p>
          <a:p>
            <a:pPr algn="just"/>
            <a:r>
              <a:rPr lang="es-ES" sz="2400" dirty="0"/>
              <a:t>Un indicador por sí solo no expresa necesariamente el logro del proceso o resultado de la acción esperada. </a:t>
            </a:r>
            <a:r>
              <a:rPr lang="es-ES" sz="2400" dirty="0" smtClean="0"/>
              <a:t>Los indicadores </a:t>
            </a:r>
            <a:r>
              <a:rPr lang="es-ES" sz="2400" dirty="0"/>
              <a:t>únicos pocas veces dan una idea global de los cambios o transformaciones; por eso es </a:t>
            </a:r>
            <a:r>
              <a:rPr lang="es-ES" sz="2400" dirty="0" smtClean="0"/>
              <a:t>conveniente formular </a:t>
            </a:r>
            <a:r>
              <a:rPr lang="es-ES" sz="2400" dirty="0"/>
              <a:t>más de un indicador para evaluar las acciones y los resultados esperados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Características de la Investigación – acción en la escuela: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034" y="121442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Elliot</a:t>
            </a:r>
            <a:r>
              <a:rPr lang="es-ES" dirty="0" smtClean="0"/>
              <a:t> (2000)  propone las siguientes características:  (</a:t>
            </a:r>
            <a:r>
              <a:rPr lang="es-ES" dirty="0" err="1" smtClean="0"/>
              <a:t>pp</a:t>
            </a:r>
            <a:r>
              <a:rPr lang="es-ES" dirty="0" smtClean="0"/>
              <a:t>,. 25, 26)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42910" y="1857364"/>
            <a:ext cx="75724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La I.A es las escuelas analiza las acciones humanas y las situaciones sociales  experimentadas por los profesores como: inaceptables en algunos aspectos (problemáticos); susceptibles de cambio (contingentes); que requieren una respuesta práctica (prescriptivas)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3286124"/>
            <a:ext cx="757242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s-ES" dirty="0" smtClean="0"/>
              <a:t>2.    El propósito de la consiste en profundizar la comprensión del profesor (diagnóstico) de su problema.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4071942"/>
            <a:ext cx="757242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s-ES" dirty="0" smtClean="0"/>
              <a:t>3.    La I.A interpreta “lo que ocurre” desde el punto de vista de quienes actúan e interactúan en la situación problema.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42910" y="4857760"/>
            <a:ext cx="75724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s-ES" dirty="0" smtClean="0"/>
              <a:t>4.  Como la I.A contempla los problemas desde el punto de vista de quienes están implicados en ellos SOLO PUEEDE ser validada a través del diálogo libre de trabas.  Los </a:t>
            </a:r>
            <a:r>
              <a:rPr lang="es-ES" dirty="0" err="1" smtClean="0"/>
              <a:t>paritcipantes</a:t>
            </a:r>
            <a:r>
              <a:rPr lang="es-ES" dirty="0" smtClean="0"/>
              <a:t> deben tener acceso libre a los datos recolectados.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¿Qué son los indicadores y cómo se formulan?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28586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Un </a:t>
            </a:r>
            <a:r>
              <a:rPr lang="es-ES" sz="2000" dirty="0"/>
              <a:t>indicador por sí solo no expresa necesariamente el logro del proceso o resultado de la acción esperada. </a:t>
            </a:r>
            <a:r>
              <a:rPr lang="es-ES" sz="2000" dirty="0" smtClean="0"/>
              <a:t>es conveniente formular </a:t>
            </a:r>
            <a:r>
              <a:rPr lang="es-ES" sz="2000" dirty="0"/>
              <a:t>más de un indicador para evaluar las acciones y los resultados esperados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</a:t>
            </a:r>
            <a:r>
              <a:rPr lang="es-ES" sz="2000" dirty="0" smtClean="0"/>
              <a:t>os </a:t>
            </a:r>
            <a:r>
              <a:rPr lang="es-ES" sz="2000" dirty="0"/>
              <a:t>indicadores consideran cantidad y calidad e implícita o explícitamente </a:t>
            </a:r>
            <a:r>
              <a:rPr lang="es-ES" sz="2000" dirty="0" smtClean="0"/>
              <a:t>otros elementos </a:t>
            </a:r>
            <a:r>
              <a:rPr lang="es-ES" sz="2000" dirty="0"/>
              <a:t>como: tiempo, lugar y población. </a:t>
            </a:r>
            <a:endParaRPr lang="es-ES" sz="20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785786" y="3214686"/>
            <a:ext cx="7929618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Por ejemplo:</a:t>
            </a:r>
          </a:p>
          <a:p>
            <a:pPr algn="just"/>
            <a:endParaRPr lang="es-ES" sz="1050" dirty="0" smtClean="0"/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Número de estudiantes participantes.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/>
              <a:t>Número de estudiantes atendidos por el programa.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/>
              <a:t>Grado de satisfacción de los padres de familia de los participantes en la investigación. </a:t>
            </a:r>
            <a:endParaRPr lang="es-ES" sz="2400" dirty="0" smtClean="0"/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Grado </a:t>
            </a:r>
            <a:r>
              <a:rPr lang="es-ES" sz="2400" dirty="0"/>
              <a:t>de participación de los estudiantes en las actividades permanentes.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Número </a:t>
            </a:r>
            <a:r>
              <a:rPr lang="es-ES" sz="2400" dirty="0"/>
              <a:t>de evaluaciones realizadas.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 smtClean="0"/>
              <a:t>Duración </a:t>
            </a:r>
            <a:r>
              <a:rPr lang="es-ES" sz="2400" dirty="0"/>
              <a:t>de las sesiones de aprendizaje.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571472" y="121442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Los indicadores deben ser medibles, relevantes y vinculantes, entre otros aspectos. Son útiles si pueden </a:t>
            </a:r>
            <a:r>
              <a:rPr lang="es-ES" sz="2400" dirty="0" smtClean="0"/>
              <a:t>generar medios </a:t>
            </a:r>
            <a:r>
              <a:rPr lang="es-ES" sz="2400" dirty="0"/>
              <a:t>o fuentes de verificación (estadísticas, registros, observaciones, otros).</a:t>
            </a:r>
          </a:p>
          <a:p>
            <a:pPr algn="just"/>
            <a:r>
              <a:rPr lang="es-ES" sz="2400" dirty="0"/>
              <a:t>Para efectos de la investigación-acción se consideran dos tipos de indicadores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714348" y="378619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es-ES" b="1" dirty="0" smtClean="0"/>
              <a:t>Indicadores de proceso que son aquellas medidas que tratan de demostrar el logro de las acciones.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b="1" dirty="0" smtClean="0"/>
              <a:t>Indicadores de resultado, aquellos que tratan de demostrar el logro de los resultados esperados.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Veamos, siguiendo el ejemplo: Tenemos la siguiente hipótesis de acción o acción tentativa: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857224" y="3214686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i="1" dirty="0" smtClean="0"/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dirty="0" smtClean="0"/>
              <a:t>Identifica la acción, luego identifica el resultado esperado</a:t>
            </a:r>
          </a:p>
          <a:p>
            <a:pPr marL="268288" indent="-268288" algn="just"/>
            <a:endParaRPr lang="es-ES" dirty="0" smtClean="0"/>
          </a:p>
          <a:p>
            <a:pPr algn="just"/>
            <a:r>
              <a:rPr lang="es-ES" dirty="0" smtClean="0">
                <a:solidFill>
                  <a:srgbClr val="0070C0"/>
                </a:solidFill>
              </a:rPr>
              <a:t>Y después pasamos a lo siguiente…</a:t>
            </a:r>
          </a:p>
          <a:p>
            <a:pPr algn="just"/>
            <a:endParaRPr lang="es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642910" y="1500174"/>
            <a:ext cx="785818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i="1" dirty="0" smtClean="0"/>
              <a:t>La aplicación de técnicas de resolución de conflictos </a:t>
            </a:r>
            <a:r>
              <a:rPr lang="es-ES" sz="2400" i="1" dirty="0" smtClean="0">
                <a:solidFill>
                  <a:srgbClr val="0070C0"/>
                </a:solidFill>
              </a:rPr>
              <a:t>favorecen un clima positivo y motivador </a:t>
            </a:r>
            <a:r>
              <a:rPr lang="es-ES" sz="2400" i="1" dirty="0" smtClean="0"/>
              <a:t>para el desarrollo de habilidades sociales y la creatividad en los niñas y niñas de 5 años.</a:t>
            </a:r>
            <a:endParaRPr lang="es-E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 formula desde la </a:t>
            </a:r>
            <a:r>
              <a:rPr lang="es-ES" b="1" dirty="0" smtClean="0"/>
              <a:t>acción los indicadores de proceso y sus fuentes de verificación.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1397000"/>
          <a:ext cx="828680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INDICADORES DE PROCESO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 desprende de la acción</a:t>
                      </a:r>
                      <a:endParaRPr lang="es-E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FUENTES DE VERIFICACIÓN</a:t>
                      </a:r>
                    </a:p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61950" indent="-361950" algn="just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• Incorporación de técnicas de resolución de conflictos en las sesiones de aprendizaje.</a:t>
                      </a:r>
                    </a:p>
                    <a:p>
                      <a:pPr marL="361950" indent="-361950" algn="just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• Cantidad de incidentes de violencia entre alumnos del aula.</a:t>
                      </a:r>
                    </a:p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361950" algn="just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• Resultado de guías de observación del desempeño docente.</a:t>
                      </a:r>
                    </a:p>
                    <a:p>
                      <a:pPr marL="361950" indent="-361950" algn="just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• Actas de reuniones y registro de asistencia a las asambleas de alumnos.</a:t>
                      </a:r>
                    </a:p>
                    <a:p>
                      <a:pPr marL="361950" indent="-361950" algn="just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• Grabación en video de los trabajos en grupo.</a:t>
                      </a:r>
                    </a:p>
                    <a:p>
                      <a:pPr marL="361950" indent="-361950" algn="just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• Registro de las reuniones con padres de familia.</a:t>
                      </a:r>
                    </a:p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¿Qué información es necesaria para establecer el </a:t>
                      </a:r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nivel de cumplimiento de las acciones que se han e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jecutado?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 smtClean="0"/>
              <a:t>Para los </a:t>
            </a:r>
            <a:r>
              <a:rPr lang="es-ES" sz="2000" b="1" dirty="0" smtClean="0"/>
              <a:t>resultados esperados se redactan los indicadores de resultado y se proponen las fuentes de verificación</a:t>
            </a:r>
            <a:br>
              <a:rPr lang="es-ES" sz="2000" b="1" dirty="0" smtClean="0"/>
            </a:br>
            <a:r>
              <a:rPr lang="es-ES" sz="2000" dirty="0" smtClean="0"/>
              <a:t>respectivas.</a:t>
            </a:r>
            <a:endParaRPr lang="es-ES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1500174"/>
          <a:ext cx="82868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INDICADORES DE RESULTADO</a:t>
                      </a:r>
                      <a:endParaRPr lang="es-E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 desprende del resultado esperado</a:t>
                      </a:r>
                      <a:endParaRPr lang="es-E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s-E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FUENTES DE VERIFICACIÓN</a:t>
                      </a:r>
                    </a:p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61950" indent="-3619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El 90% de los estudiantes logra buen rendimiento en el área</a:t>
                      </a:r>
                    </a:p>
                    <a:p>
                      <a:pPr marL="361950" indent="-3619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El 80% participa permanentemente en el trabajo grupal</a:t>
                      </a:r>
                    </a:p>
                    <a:p>
                      <a:pPr marL="361950" indent="-3619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El 90% muestra actitudes solidarias con sus compañeros</a:t>
                      </a:r>
                    </a:p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Libreta de notas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Lista de cotejo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Resultado de encuesta aplicada a padres de familia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Informe final sobre los logros del aprendizaje de los alumnos</a:t>
                      </a:r>
                    </a:p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¿Qué información es necesaria para establecer </a:t>
                      </a:r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medida en que se han alcanzado los resultados  esperados?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La reflexión crítica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14282" y="1142984"/>
            <a:ext cx="8643998" cy="52629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Lee lo siguiente:</a:t>
            </a:r>
          </a:p>
          <a:p>
            <a:pPr algn="just"/>
            <a:r>
              <a:rPr lang="es-ES" sz="2400" i="1" dirty="0"/>
              <a:t>“Personalmente la investigación nos ha permitido poner en juego no sólo habilidades cognitivas sino también </a:t>
            </a:r>
            <a:r>
              <a:rPr lang="es-ES" sz="2400" i="1" dirty="0" smtClean="0"/>
              <a:t>valores personales</a:t>
            </a:r>
            <a:r>
              <a:rPr lang="es-ES" sz="2400" i="1" dirty="0"/>
              <a:t>”.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Esta </a:t>
            </a:r>
            <a:r>
              <a:rPr lang="es-ES" sz="2400" dirty="0"/>
              <a:t>es una reflexión que se produce como consecuencia de una experiencia vivida de investigación-acción.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</a:t>
            </a:r>
            <a:r>
              <a:rPr lang="es-ES" sz="2400" dirty="0"/>
              <a:t>reflexión crítica constituye un proceso de </a:t>
            </a:r>
            <a:r>
              <a:rPr lang="es-ES" sz="2400" dirty="0" err="1">
                <a:solidFill>
                  <a:srgbClr val="0070C0"/>
                </a:solidFill>
              </a:rPr>
              <a:t>metacognición</a:t>
            </a:r>
            <a:r>
              <a:rPr lang="es-ES" sz="2400" dirty="0">
                <a:solidFill>
                  <a:srgbClr val="0070C0"/>
                </a:solidFill>
              </a:rPr>
              <a:t> y apreciación del docente respecto del proceso </a:t>
            </a:r>
            <a:r>
              <a:rPr lang="es-ES" sz="2400" dirty="0" smtClean="0">
                <a:solidFill>
                  <a:srgbClr val="0070C0"/>
                </a:solidFill>
              </a:rPr>
              <a:t>y los </a:t>
            </a:r>
            <a:r>
              <a:rPr lang="es-ES" sz="2400" dirty="0">
                <a:solidFill>
                  <a:srgbClr val="0070C0"/>
                </a:solidFill>
              </a:rPr>
              <a:t>resultados alcanzados. Intenta explicar, desde los procesos seguidos qué incidencia, efectos o impacto </a:t>
            </a:r>
            <a:r>
              <a:rPr lang="es-ES" sz="2400" dirty="0" smtClean="0">
                <a:solidFill>
                  <a:srgbClr val="0070C0"/>
                </a:solidFill>
              </a:rPr>
              <a:t>ha producido </a:t>
            </a:r>
            <a:r>
              <a:rPr lang="es-ES" sz="2400" dirty="0">
                <a:solidFill>
                  <a:srgbClr val="0070C0"/>
                </a:solidFill>
              </a:rPr>
              <a:t>la experiencia de investigación-acción a nivel de su desarrollo personal, profesional, pero también </a:t>
            </a:r>
            <a:r>
              <a:rPr lang="es-ES" sz="2400" dirty="0" smtClean="0">
                <a:solidFill>
                  <a:srgbClr val="0070C0"/>
                </a:solidFill>
              </a:rPr>
              <a:t>a nivel </a:t>
            </a:r>
            <a:r>
              <a:rPr lang="es-ES" sz="2400" dirty="0">
                <a:solidFill>
                  <a:srgbClr val="0070C0"/>
                </a:solidFill>
              </a:rPr>
              <a:t>de sus estudiantes u otros agentes implicados en la experiencia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  <a:endParaRPr lang="es-E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La reflexión crítica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1428736"/>
            <a:ext cx="8215370" cy="489364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Podemos </a:t>
            </a:r>
            <a:r>
              <a:rPr lang="es-ES" sz="2400" b="1" dirty="0"/>
              <a:t>plantear como preguntas orientadoras las siguientes</a:t>
            </a:r>
            <a:r>
              <a:rPr lang="es-ES" sz="2400" b="1" dirty="0" smtClean="0"/>
              <a:t>:</a:t>
            </a:r>
          </a:p>
          <a:p>
            <a:endParaRPr lang="es-ES" sz="2400" b="1" dirty="0"/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Qué aportes reconoces, como docente investigador, en el proceso de mejora de los aprendizajes de </a:t>
            </a:r>
            <a:r>
              <a:rPr lang="es-ES" sz="2400" dirty="0" smtClean="0"/>
              <a:t>tus estudiantes</a:t>
            </a:r>
            <a:r>
              <a:rPr lang="es-ES" sz="2400" dirty="0"/>
              <a:t>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Qué aportes reconoces, como docente investigador, en tu capacidad para investigar e innovar de </a:t>
            </a:r>
            <a:r>
              <a:rPr lang="es-ES" sz="2400" dirty="0" smtClean="0"/>
              <a:t>manera permanente</a:t>
            </a:r>
            <a:r>
              <a:rPr lang="es-ES" sz="2400" dirty="0"/>
              <a:t>, buscando asegurar calidad, pertinencia y equidad en la educación?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Qué desafíos reconoces a nivel de la gestión de la enseñanza?, ¿qué ha mejorado o qué falta mejorar </a:t>
            </a:r>
            <a:r>
              <a:rPr lang="es-ES" sz="2400" dirty="0" smtClean="0"/>
              <a:t>aún más?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sz="2400" dirty="0"/>
              <a:t>¿Qué puedes sugerir?, ¿qué propones para continuar en ese proceso de cambio permanente?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Lecciones aprendidas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1928802"/>
            <a:ext cx="7786742" cy="42473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i="1" dirty="0" smtClean="0"/>
              <a:t>“</a:t>
            </a:r>
            <a:r>
              <a:rPr lang="es-ES" i="1" dirty="0"/>
              <a:t>La evaluación respecto al proceso y el funcionamiento global de cada aspecto particular se realizó de </a:t>
            </a:r>
            <a:r>
              <a:rPr lang="es-ES" i="1" dirty="0" smtClean="0"/>
              <a:t>forma democrática </a:t>
            </a:r>
            <a:r>
              <a:rPr lang="es-ES" i="1" dirty="0"/>
              <a:t>en la sesión abierta del grupo – clase. </a:t>
            </a:r>
            <a:endParaRPr lang="es-ES" i="1" dirty="0" smtClean="0"/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¿</a:t>
            </a:r>
            <a:r>
              <a:rPr lang="es-ES" i="1" dirty="0"/>
              <a:t>En qué sentido mejoró la actitud general de la clase? </a:t>
            </a:r>
            <a:endParaRPr lang="es-ES" i="1" dirty="0" smtClean="0"/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¿Qué tipo </a:t>
            </a:r>
            <a:r>
              <a:rPr lang="es-ES" i="1" dirty="0"/>
              <a:t>de actitudes concretas experimentó mejoría</a:t>
            </a:r>
            <a:r>
              <a:rPr lang="es-ES" i="1" dirty="0" smtClean="0"/>
              <a:t>?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¿</a:t>
            </a:r>
            <a:r>
              <a:rPr lang="es-ES" i="1" dirty="0"/>
              <a:t>Qué compromisos cognitivos se asumieron?¿Qué tipo de </a:t>
            </a:r>
            <a:r>
              <a:rPr lang="es-ES" i="1" dirty="0" smtClean="0"/>
              <a:t>cambios </a:t>
            </a:r>
            <a:r>
              <a:rPr lang="es-ES" i="1" dirty="0" err="1" smtClean="0"/>
              <a:t>socioafectivos</a:t>
            </a:r>
            <a:r>
              <a:rPr lang="es-ES" i="1" dirty="0" smtClean="0"/>
              <a:t> </a:t>
            </a:r>
            <a:r>
              <a:rPr lang="es-ES" i="1" dirty="0"/>
              <a:t>se observaron? </a:t>
            </a:r>
            <a:endParaRPr lang="es-ES" i="1" dirty="0" smtClean="0"/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¿</a:t>
            </a:r>
            <a:r>
              <a:rPr lang="es-ES" i="1" dirty="0"/>
              <a:t>Qué tareas resultaron especialmente motivadoras? </a:t>
            </a:r>
            <a:endParaRPr lang="es-ES" i="1" dirty="0" smtClean="0"/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i="1" dirty="0" smtClean="0"/>
              <a:t>¿</a:t>
            </a:r>
            <a:r>
              <a:rPr lang="es-ES" i="1" dirty="0"/>
              <a:t>Qué mejoras personales </a:t>
            </a:r>
            <a:r>
              <a:rPr lang="es-ES" i="1" dirty="0" smtClean="0"/>
              <a:t>podemos constatar </a:t>
            </a:r>
            <a:r>
              <a:rPr lang="es-ES" i="1" dirty="0"/>
              <a:t>en referencia al conocimiento, a la convivencia y al trabajo? </a:t>
            </a:r>
            <a:endParaRPr lang="es-ES" i="1" dirty="0" smtClean="0"/>
          </a:p>
          <a:p>
            <a:pPr marL="361950" indent="-361950" algn="just"/>
            <a:r>
              <a:rPr lang="es-ES" i="1" dirty="0" smtClean="0"/>
              <a:t>Estas </a:t>
            </a:r>
            <a:r>
              <a:rPr lang="es-ES" i="1" dirty="0"/>
              <a:t>son algunas de las preguntas </a:t>
            </a:r>
            <a:r>
              <a:rPr lang="es-ES" i="1" dirty="0" smtClean="0"/>
              <a:t>formuladas a </a:t>
            </a:r>
            <a:r>
              <a:rPr lang="es-ES" i="1" dirty="0"/>
              <a:t>la hora de hacer un balance de los resultados”. (</a:t>
            </a:r>
            <a:r>
              <a:rPr lang="es-ES" i="1" dirty="0" err="1"/>
              <a:t>Imbernón</a:t>
            </a:r>
            <a:r>
              <a:rPr lang="es-ES" i="1" dirty="0"/>
              <a:t>, 2007</a:t>
            </a:r>
            <a:r>
              <a:rPr lang="es-ES" i="1" dirty="0" smtClean="0"/>
              <a:t>).</a:t>
            </a:r>
          </a:p>
          <a:p>
            <a:pPr algn="just"/>
            <a:endParaRPr lang="es-ES" i="1" dirty="0"/>
          </a:p>
          <a:p>
            <a:pPr algn="just"/>
            <a:r>
              <a:rPr lang="es-ES" i="1" dirty="0"/>
              <a:t>Las lecciones aprendidas vienen a ser los aprendizajes logrados tanto a nivel de los estudiantes como del </a:t>
            </a:r>
            <a:r>
              <a:rPr lang="es-ES" i="1" dirty="0" smtClean="0"/>
              <a:t>propio docente </a:t>
            </a:r>
            <a:r>
              <a:rPr lang="es-ES" i="1" dirty="0"/>
              <a:t>y de otros agentes que hayan participado en la investigación-acción.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1357298"/>
            <a:ext cx="256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Lee el siguiente texto: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Esta fase se diferencia de la anterior en cuanto está focalizada a establecer: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164305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es-ES" b="1" i="1" dirty="0" smtClean="0"/>
              <a:t>Fortalezas</a:t>
            </a:r>
            <a:r>
              <a:rPr lang="es-ES" b="1" i="1" dirty="0"/>
              <a:t>: en relación a procesos y resultados esperados y logrados.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b="1" dirty="0" smtClean="0"/>
              <a:t>Debilidades</a:t>
            </a:r>
            <a:r>
              <a:rPr lang="es-ES" b="1" dirty="0"/>
              <a:t>: procesos y resultados previstos pero no logrados.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b="1" i="1" dirty="0" smtClean="0"/>
              <a:t>Logros </a:t>
            </a:r>
            <a:r>
              <a:rPr lang="es-ES" b="1" i="1" dirty="0"/>
              <a:t>alcanzados previstos y no previstos.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ES" b="1" i="1" dirty="0" smtClean="0"/>
              <a:t>Incidencias </a:t>
            </a:r>
            <a:r>
              <a:rPr lang="es-ES" b="1" i="1" dirty="0"/>
              <a:t>o situaciones que se recomiendan tener en cuenta para </a:t>
            </a:r>
            <a:r>
              <a:rPr lang="es-ES" b="1" i="1" dirty="0" smtClean="0"/>
              <a:t> asegurar </a:t>
            </a:r>
            <a:r>
              <a:rPr lang="es-ES" b="1" i="1" dirty="0"/>
              <a:t>el éxito deseado y </a:t>
            </a:r>
            <a:r>
              <a:rPr lang="es-ES" b="1" i="1" dirty="0" smtClean="0"/>
              <a:t>que </a:t>
            </a:r>
            <a:r>
              <a:rPr lang="es-ES" dirty="0" smtClean="0"/>
              <a:t>permita </a:t>
            </a:r>
            <a:r>
              <a:rPr lang="es-ES" dirty="0"/>
              <a:t>a otros no cometer los mismos errores o tener la precaución de estar alerta para que se suscite </a:t>
            </a:r>
            <a:r>
              <a:rPr lang="es-ES" dirty="0" smtClean="0"/>
              <a:t>o se </a:t>
            </a:r>
            <a:r>
              <a:rPr lang="es-ES" dirty="0"/>
              <a:t>contrarreste los efectos no deseados</a:t>
            </a:r>
            <a:r>
              <a:rPr lang="es-ES" dirty="0" smtClean="0"/>
              <a:t>.</a:t>
            </a:r>
          </a:p>
          <a:p>
            <a:pPr marL="361950" indent="-361950" algn="just"/>
            <a:endParaRPr lang="es-ES" dirty="0"/>
          </a:p>
          <a:p>
            <a:pPr algn="just"/>
            <a:r>
              <a:rPr lang="es-ES" dirty="0"/>
              <a:t>La experiencia es una fuente de aprendizaje para quienes la planificaron y ejecutaron, pero también para quienes </a:t>
            </a:r>
            <a:r>
              <a:rPr lang="es-ES" dirty="0" smtClean="0"/>
              <a:t>lo pueden </a:t>
            </a:r>
            <a:r>
              <a:rPr lang="es-ES" dirty="0"/>
              <a:t>tomar como punto de partida e iniciar sus propios caminos en la investigación-acción. La </a:t>
            </a:r>
            <a:r>
              <a:rPr lang="es-ES" dirty="0" smtClean="0"/>
              <a:t>sistematización resulta </a:t>
            </a:r>
            <a:r>
              <a:rPr lang="es-ES" dirty="0"/>
              <a:t>un aprendizaje a ser compartida y difundida.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Difusión de resultados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1500174"/>
            <a:ext cx="7929618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Este </a:t>
            </a:r>
            <a:r>
              <a:rPr lang="es-ES" sz="2400" dirty="0" smtClean="0"/>
              <a:t>momento consiste </a:t>
            </a:r>
            <a:r>
              <a:rPr lang="es-ES" sz="2400" dirty="0"/>
              <a:t>en dar cuenta a diversos actores e instancias de lo que se ha logrado con la experiencia en </a:t>
            </a:r>
            <a:r>
              <a:rPr lang="es-ES" sz="2400" dirty="0" smtClean="0"/>
              <a:t>términos de </a:t>
            </a:r>
            <a:r>
              <a:rPr lang="es-ES" sz="2400" dirty="0"/>
              <a:t>procesos seguidos y resultados alcanzados y otros no logrados.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3686172" cy="914400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Los momentos de la Investigación Acción</a:t>
            </a:r>
            <a:endParaRPr lang="es-E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14282" y="1405015"/>
            <a:ext cx="3786214" cy="45243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>
                <a:latin typeface="Arial" pitchFamily="34" charset="0"/>
                <a:cs typeface="Arial" pitchFamily="34" charset="0"/>
              </a:rPr>
              <a:t>Los 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cuatro momentos de la </a:t>
            </a:r>
            <a:r>
              <a:rPr lang="es-E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espiral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introspectiva de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la investigación-acción: 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planificación</a:t>
            </a:r>
            <a:r>
              <a:rPr lang="es-E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actuación, observación y reflexión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214842" y="0"/>
            <a:ext cx="477748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s-ES" sz="12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43570" y="1714507"/>
            <a:ext cx="152880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2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REFELEXIÒN</a:t>
            </a:r>
            <a:endParaRPr lang="es-ES" sz="12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curvada hacia abajo"/>
          <p:cNvSpPr/>
          <p:nvPr/>
        </p:nvSpPr>
        <p:spPr>
          <a:xfrm rot="21217567">
            <a:off x="6431356" y="1191388"/>
            <a:ext cx="1330374" cy="436495"/>
          </a:xfrm>
          <a:prstGeom prst="curvedDownArrow">
            <a:avLst>
              <a:gd name="adj1" fmla="val 25000"/>
              <a:gd name="adj2" fmla="val 57599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 rot="5970488">
            <a:off x="7268476" y="2133691"/>
            <a:ext cx="1384709" cy="408314"/>
          </a:xfrm>
          <a:prstGeom prst="curvedDownArrow">
            <a:avLst>
              <a:gd name="adj1" fmla="val 25000"/>
              <a:gd name="adj2" fmla="val 71385"/>
              <a:gd name="adj3" fmla="val 25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 rot="14229829">
            <a:off x="5870565" y="2369589"/>
            <a:ext cx="1359327" cy="451840"/>
          </a:xfrm>
          <a:prstGeom prst="curvedDownArrow">
            <a:avLst>
              <a:gd name="adj1" fmla="val 25000"/>
              <a:gd name="adj2" fmla="val 62763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 rot="4527210">
            <a:off x="7395793" y="569550"/>
            <a:ext cx="1457331" cy="379171"/>
          </a:xfrm>
          <a:prstGeom prst="curvedDownArrow">
            <a:avLst>
              <a:gd name="adj1" fmla="val 25000"/>
              <a:gd name="adj2" fmla="val 87447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curvada hacia abajo"/>
          <p:cNvSpPr/>
          <p:nvPr/>
        </p:nvSpPr>
        <p:spPr>
          <a:xfrm rot="5400000">
            <a:off x="6643167" y="2547053"/>
            <a:ext cx="2376850" cy="711758"/>
          </a:xfrm>
          <a:prstGeom prst="curvedDownArrow">
            <a:avLst>
              <a:gd name="adj1" fmla="val 25000"/>
              <a:gd name="adj2" fmla="val 56378"/>
              <a:gd name="adj3" fmla="val 46244"/>
            </a:avLst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62366" y="3686190"/>
            <a:ext cx="15166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MODIFICADO</a:t>
            </a:r>
            <a:endParaRPr lang="es-ES" sz="12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lecha curvada hacia abajo"/>
          <p:cNvSpPr/>
          <p:nvPr/>
        </p:nvSpPr>
        <p:spPr>
          <a:xfrm rot="7845476">
            <a:off x="5573715" y="4832934"/>
            <a:ext cx="2084885" cy="545892"/>
          </a:xfrm>
          <a:prstGeom prst="curvedDownArrow">
            <a:avLst>
              <a:gd name="adj1" fmla="val 25000"/>
              <a:gd name="adj2" fmla="val 87447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442345" y="3857641"/>
            <a:ext cx="15166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REFELEXIÒN</a:t>
            </a:r>
            <a:endParaRPr lang="es-ES" sz="105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curvada hacia abajo"/>
          <p:cNvSpPr/>
          <p:nvPr/>
        </p:nvSpPr>
        <p:spPr>
          <a:xfrm rot="14995562">
            <a:off x="4207523" y="4609882"/>
            <a:ext cx="1290493" cy="323664"/>
          </a:xfrm>
          <a:prstGeom prst="curvedDownArrow">
            <a:avLst>
              <a:gd name="adj1" fmla="val 25000"/>
              <a:gd name="adj2" fmla="val 62763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curvada hacia abajo"/>
          <p:cNvSpPr/>
          <p:nvPr/>
        </p:nvSpPr>
        <p:spPr>
          <a:xfrm>
            <a:off x="4973184" y="3257564"/>
            <a:ext cx="1776413" cy="501287"/>
          </a:xfrm>
          <a:prstGeom prst="curvedDownArrow">
            <a:avLst>
              <a:gd name="adj1" fmla="val 25000"/>
              <a:gd name="adj2" fmla="val 57599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curvada hacia abajo"/>
          <p:cNvSpPr/>
          <p:nvPr/>
        </p:nvSpPr>
        <p:spPr>
          <a:xfrm rot="6290098">
            <a:off x="5611294" y="5010752"/>
            <a:ext cx="2376850" cy="711758"/>
          </a:xfrm>
          <a:prstGeom prst="curvedDownArrow">
            <a:avLst>
              <a:gd name="adj1" fmla="val 25000"/>
              <a:gd name="adj2" fmla="val 56378"/>
              <a:gd name="adj3" fmla="val 4624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399879" y="1371606"/>
            <a:ext cx="1744153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2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PLANIFICACION</a:t>
            </a:r>
            <a:endParaRPr lang="es-ES" sz="12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Recortar rectángulo de esquina del mismo lado"/>
          <p:cNvSpPr/>
          <p:nvPr/>
        </p:nvSpPr>
        <p:spPr>
          <a:xfrm>
            <a:off x="6500826" y="2828937"/>
            <a:ext cx="1928825" cy="572572"/>
          </a:xfrm>
          <a:prstGeom prst="snip2SameRect">
            <a:avLst>
              <a:gd name="adj1" fmla="val 50000"/>
              <a:gd name="adj2" fmla="val 0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1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ACCIÒN</a:t>
            </a:r>
          </a:p>
          <a:p>
            <a:pPr algn="ctr"/>
            <a:r>
              <a:rPr lang="es-ES" sz="11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OBSERVACIÒN</a:t>
            </a:r>
            <a:endParaRPr lang="es-ES" sz="11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94013" y="5314972"/>
            <a:ext cx="1668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ACCIÒN</a:t>
            </a:r>
          </a:p>
          <a:p>
            <a:pPr algn="ctr"/>
            <a:r>
              <a:rPr lang="es-ES" sz="1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OBSERVACIÒN</a:t>
            </a:r>
            <a:endParaRPr lang="es-ES" sz="12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6" grpId="0" animBg="1"/>
      <p:bldP spid="7" grpId="0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</a:t>
            </a:r>
            <a:r>
              <a:rPr lang="es-ES" dirty="0" err="1" smtClean="0"/>
              <a:t>indiividual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285860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 partir de la siguiente hipótesis de acción, formula:</a:t>
            </a:r>
          </a:p>
          <a:p>
            <a:r>
              <a:rPr lang="es-ES" i="1" dirty="0"/>
              <a:t>Diseño y ejecución de la reunión con alumnos sobre resolución de conflictos en el aula para favorecer el clima </a:t>
            </a:r>
            <a:r>
              <a:rPr lang="es-ES" i="1" dirty="0" smtClean="0"/>
              <a:t>de respeto </a:t>
            </a:r>
            <a:r>
              <a:rPr lang="es-ES" i="1" dirty="0"/>
              <a:t>y tolerancia.</a:t>
            </a:r>
          </a:p>
          <a:p>
            <a:r>
              <a:rPr lang="es-ES" dirty="0"/>
              <a:t>Un indicador de proceso:</a:t>
            </a:r>
          </a:p>
          <a:p>
            <a:r>
              <a:rPr lang="es-ES" dirty="0" smtClean="0"/>
              <a:t>--------------------------------------------------------------------------------------------------------------------------------------------------------------------------------------------------------------------</a:t>
            </a:r>
            <a:endParaRPr lang="es-ES" dirty="0"/>
          </a:p>
          <a:p>
            <a:r>
              <a:rPr lang="es-ES" dirty="0"/>
              <a:t>Indicador de resultado:</a:t>
            </a:r>
          </a:p>
          <a:p>
            <a:r>
              <a:rPr lang="es-ES" dirty="0" smtClean="0"/>
              <a:t>----------------------------------------------------------------------------------------------------------</a:t>
            </a:r>
            <a:endParaRPr lang="es-ES" dirty="0"/>
          </a:p>
          <a:p>
            <a:r>
              <a:rPr lang="es-ES" dirty="0" smtClean="0"/>
              <a:t>----------------------------------------------------------------------------------------------------------</a:t>
            </a:r>
            <a:endParaRPr lang="es-ES" dirty="0"/>
          </a:p>
          <a:p>
            <a:r>
              <a:rPr lang="es-ES" dirty="0" smtClean="0"/>
              <a:t>Se </a:t>
            </a:r>
            <a:r>
              <a:rPr lang="es-ES" dirty="0"/>
              <a:t>realiza una investigación-acción sobre la mejora de las relaciones interpersonales en el aula y se tiene </a:t>
            </a:r>
            <a:r>
              <a:rPr lang="es-ES" dirty="0" smtClean="0"/>
              <a:t>que comunicar </a:t>
            </a:r>
            <a:r>
              <a:rPr lang="es-ES" dirty="0"/>
              <a:t>los resultados a tres tipos de público. Completa el cuadro.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 bibliográficas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1219200"/>
            <a:ext cx="8043890" cy="423850"/>
          </a:xfrm>
        </p:spPr>
        <p:txBody>
          <a:bodyPr/>
          <a:lstStyle/>
          <a:p>
            <a:pPr>
              <a:buNone/>
            </a:pPr>
            <a:r>
              <a:rPr lang="es-ES" sz="1800" dirty="0" smtClean="0">
                <a:hlinkClick r:id="rId2"/>
              </a:rPr>
              <a:t>MINEDU (2012</a:t>
            </a:r>
            <a:r>
              <a:rPr lang="es-ES" sz="1800" dirty="0" smtClean="0"/>
              <a:t>). Marco del Buen desempeño docente. Lima: MINEDU.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42910" y="171448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McKernan</a:t>
            </a:r>
            <a:r>
              <a:rPr lang="es-ES" dirty="0" smtClean="0"/>
              <a:t>, J. (2008) Investigación-acción y </a:t>
            </a:r>
            <a:r>
              <a:rPr lang="es-ES" dirty="0" err="1" smtClean="0"/>
              <a:t>curriculum</a:t>
            </a:r>
            <a:r>
              <a:rPr lang="es-ES" dirty="0" smtClean="0"/>
              <a:t>.  Tercera ed. Madrid: Morata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42910" y="235743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 smtClean="0">
                <a:hlinkClick r:id="rId3"/>
              </a:rPr>
              <a:t>Kemmis</a:t>
            </a:r>
            <a:r>
              <a:rPr lang="es-ES" dirty="0"/>
              <a:t>, </a:t>
            </a:r>
            <a:r>
              <a:rPr lang="es-ES" dirty="0" smtClean="0"/>
              <a:t> S. &amp;  </a:t>
            </a:r>
            <a:r>
              <a:rPr lang="es-ES" dirty="0" err="1" smtClean="0">
                <a:hlinkClick r:id="rId4"/>
              </a:rPr>
              <a:t>McTaggart</a:t>
            </a:r>
            <a:r>
              <a:rPr lang="es-ES" dirty="0" smtClean="0">
                <a:hlinkClick r:id="rId4"/>
              </a:rPr>
              <a:t>, R. </a:t>
            </a:r>
            <a:r>
              <a:rPr lang="es-ES" dirty="0" smtClean="0"/>
              <a:t>(1988).Cómo </a:t>
            </a:r>
            <a:r>
              <a:rPr lang="es-ES" dirty="0"/>
              <a:t>planificar la investigación-acción. </a:t>
            </a:r>
            <a:r>
              <a:rPr lang="es-ES" dirty="0" err="1"/>
              <a:t>Barcelona</a:t>
            </a:r>
            <a:r>
              <a:rPr lang="es-ES" dirty="0" err="1" smtClean="0"/>
              <a:t>:.Laertes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714348" y="328612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Elliot</a:t>
            </a:r>
            <a:r>
              <a:rPr lang="es-ES" dirty="0"/>
              <a:t>, J. </a:t>
            </a:r>
            <a:r>
              <a:rPr lang="es-ES" dirty="0" smtClean="0"/>
              <a:t>(2000).  L</a:t>
            </a:r>
            <a:r>
              <a:rPr lang="es-ES" i="1" dirty="0" smtClean="0"/>
              <a:t>a </a:t>
            </a:r>
            <a:r>
              <a:rPr lang="es-ES" i="1" dirty="0"/>
              <a:t>investigación-acción</a:t>
            </a:r>
            <a:r>
              <a:rPr lang="es-ES" i="1" dirty="0" smtClean="0"/>
              <a:t>. En educación.  </a:t>
            </a:r>
            <a:r>
              <a:rPr lang="es-ES" i="1" dirty="0"/>
              <a:t>Madrid</a:t>
            </a:r>
            <a:r>
              <a:rPr lang="es-ES" i="1" dirty="0" smtClean="0"/>
              <a:t>:  </a:t>
            </a:r>
            <a:r>
              <a:rPr lang="es-ES" dirty="0" smtClean="0"/>
              <a:t>Morata </a:t>
            </a:r>
            <a:r>
              <a:rPr lang="es-ES" dirty="0"/>
              <a:t>S.A.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85786" y="378619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Latorre, A. (2003). La investigación–acción. Conocer y cambiar la práctica educativa. Barcelona: GRAO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n-US" dirty="0" err="1" smtClean="0"/>
              <a:t>McNiff</a:t>
            </a:r>
            <a:r>
              <a:rPr lang="en-US" dirty="0"/>
              <a:t>, J., Lomax, P., Whitehead, J. (1996). You and Your Action Research Project.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espiral de ciclos de la investigación acción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857224" y="2214554"/>
            <a:ext cx="2857520" cy="2357454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428728" y="1916660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PLANIFICAR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357290" y="4488428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OBSERVAR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-32" y="3286124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REFLEXIONAR</a:t>
            </a:r>
            <a:endParaRPr lang="es-ES" b="1" dirty="0"/>
          </a:p>
        </p:txBody>
      </p:sp>
      <p:sp>
        <p:nvSpPr>
          <p:cNvPr id="10" name="9 Elipse"/>
          <p:cNvSpPr/>
          <p:nvPr/>
        </p:nvSpPr>
        <p:spPr>
          <a:xfrm>
            <a:off x="4844826" y="2214554"/>
            <a:ext cx="2857520" cy="2357454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429256" y="1785926"/>
            <a:ext cx="17145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PLAN REVISADO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29256" y="4488428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OBSERVAR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15140" y="3214686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REFLEXIONAR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500430" y="3143248"/>
            <a:ext cx="165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ACTUAR</a:t>
            </a:r>
            <a:endParaRPr lang="es-ES" b="1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714612" y="1643050"/>
            <a:ext cx="241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357950" y="1643050"/>
            <a:ext cx="172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214546" y="321468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786446" y="314324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072462" y="135729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rot="5400000">
            <a:off x="3214678" y="371475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5400000">
            <a:off x="7358082" y="3786190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4479</TotalTime>
  <Words>6819</Words>
  <Application>Microsoft Office PowerPoint</Application>
  <PresentationFormat>Presentación en pantalla (4:3)</PresentationFormat>
  <Paragraphs>572</Paragraphs>
  <Slides>81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2" baseType="lpstr">
      <vt:lpstr>Origen</vt:lpstr>
      <vt:lpstr>La  investigación acción en el aula </vt:lpstr>
      <vt:lpstr>Diapositiva 2</vt:lpstr>
      <vt:lpstr>Punto de partida: Propósitos específicos del Marco de Buen Desempeño Docente</vt:lpstr>
      <vt:lpstr>Punto de partida: MBDD</vt:lpstr>
      <vt:lpstr>La investigación y el autodesarrollo profesional se complementan y fortalecen</vt:lpstr>
      <vt:lpstr>La investigación acción </vt:lpstr>
      <vt:lpstr>Características de la Investigación – acción en la escuela:</vt:lpstr>
      <vt:lpstr>Los momentos de la Investigación Acción</vt:lpstr>
      <vt:lpstr>La espiral de ciclos de la investigación acción</vt:lpstr>
      <vt:lpstr>Planificación </vt:lpstr>
      <vt:lpstr>Acción</vt:lpstr>
      <vt:lpstr>Observación</vt:lpstr>
      <vt:lpstr>Reflexión</vt:lpstr>
      <vt:lpstr>Tareas básicas del análisis de datos </vt:lpstr>
      <vt:lpstr>El informe de investigación-acción</vt:lpstr>
      <vt:lpstr>Esquema del proyecto de investigación acción (FONDEP)</vt:lpstr>
      <vt:lpstr>PROCESO DE INVESTIGACIÓN-ACCIÓN</vt:lpstr>
      <vt:lpstr>Diapositiva 18</vt:lpstr>
      <vt:lpstr>Diapositiva 19</vt:lpstr>
      <vt:lpstr>Técnicas  para conocer y describir un problema: listado de problemas, el FODA, Modelo de espina de Ishikawa, y otras.</vt:lpstr>
      <vt:lpstr>A modo de ejemplo</vt:lpstr>
      <vt:lpstr>Diapositiva 22</vt:lpstr>
      <vt:lpstr>¿En qué consiste la técnica del árbol de objetivos?</vt:lpstr>
      <vt:lpstr>Diapositiva 24</vt:lpstr>
      <vt:lpstr>¿Para qué un marco teórico?</vt:lpstr>
      <vt:lpstr>Siguiendo con el ejemplo presentado, puedes elaborar el marco teórico con los contenidos que creas conveniente trabajar. En el caso del ejemplo se puede incluir los siguientes contenidos:</vt:lpstr>
      <vt:lpstr>               Actividades individuales</vt:lpstr>
      <vt:lpstr>Diapositiva 28</vt:lpstr>
      <vt:lpstr>¿Por qué se denomina hipótesis de acción?</vt:lpstr>
      <vt:lpstr>¿Cuál es el propósito de las hipótesis de acción?</vt:lpstr>
      <vt:lpstr>Diapositiva 31</vt:lpstr>
      <vt:lpstr>Diapositiva 32</vt:lpstr>
      <vt:lpstr>Tercero: una vez identificados los campos de acción, el siguiente paso es fundamentar cada uno de ellos</vt:lpstr>
      <vt:lpstr>Tercero: una vez identificados los campos de acción, el siguiente paso es fundamentar cada uno de ellos</vt:lpstr>
      <vt:lpstr>Tercero: una vez identificados los campos de acción, el siguiente paso es fundamentar cada uno de ellos</vt:lpstr>
      <vt:lpstr>Diapositiva 36</vt:lpstr>
      <vt:lpstr>Aspectos a considerar para la formulación de las hipótesis de acción</vt:lpstr>
      <vt:lpstr>              Actividad individual</vt:lpstr>
      <vt:lpstr>Teniendo en cuenta lo anterior, identifica los componentes de la siguiente hipótesis de acción</vt:lpstr>
      <vt:lpstr>Fundamentación de las acciones. ¿Por qué y para qué la acción?</vt:lpstr>
      <vt:lpstr>Diapositiva 41</vt:lpstr>
      <vt:lpstr>Matriz del plan de acción</vt:lpstr>
      <vt:lpstr>Diapositiva 43</vt:lpstr>
      <vt:lpstr>¿Con quiénes vamos a trabajar?</vt:lpstr>
      <vt:lpstr>Diapositiva 45</vt:lpstr>
      <vt:lpstr>Actividad individual</vt:lpstr>
      <vt:lpstr>            Identifica los elementos del plan de acción.</vt:lpstr>
      <vt:lpstr>         Completa el siguiente cuadro con los elementos que faltan:</vt:lpstr>
      <vt:lpstr>En base al cuadro anterior completa esta matriz:</vt:lpstr>
      <vt:lpstr>Diapositiva 50</vt:lpstr>
      <vt:lpstr>Diapositiva 51</vt:lpstr>
      <vt:lpstr>Diapositiva 52</vt:lpstr>
      <vt:lpstr>Características  de la ejecución del propio proyecto de investigación-acción</vt:lpstr>
      <vt:lpstr>¿Es necesario supervisar y documentar la investigación-acción?</vt:lpstr>
      <vt:lpstr>¿Cómo se recogen los datos?</vt:lpstr>
      <vt:lpstr>Etapas: </vt:lpstr>
      <vt:lpstr>¿Cómo se analiza la información?</vt:lpstr>
      <vt:lpstr>¿Qué medios servirán para el recojo de información?</vt:lpstr>
      <vt:lpstr>¿Qué medios servirán para el recojo de información?</vt:lpstr>
      <vt:lpstr>Diapositiva 60</vt:lpstr>
      <vt:lpstr>1) Participación de los alumnos. Ficha de seguimiento para los coordinadores de grupo. Adaptado de Latorre (2003, p.114)</vt:lpstr>
      <vt:lpstr>2) Escala de estimación de los alumnos sobre su participación en el grupo (Latorre, 2003. p. 65)</vt:lpstr>
      <vt:lpstr>El diario del docente (Adaptado de Latorre 2003 p. 79)</vt:lpstr>
      <vt:lpstr>4) Registro de las actividades de los trabajos en grupo (Adaptado de Latorre, 2003 p. 18)</vt:lpstr>
      <vt:lpstr>Encuesta a padres y madres de familia</vt:lpstr>
      <vt:lpstr>Actividad individual</vt:lpstr>
      <vt:lpstr>Diapositiva 67</vt:lpstr>
      <vt:lpstr>¿Qué tenemos que precisar?</vt:lpstr>
      <vt:lpstr>¿Qué son los indicadores y cómo se formulan?</vt:lpstr>
      <vt:lpstr>¿Qué son los indicadores y cómo se formulan?</vt:lpstr>
      <vt:lpstr>Diapositiva 71</vt:lpstr>
      <vt:lpstr>Veamos, siguiendo el ejemplo: Tenemos la siguiente hipótesis de acción o acción tentativa:</vt:lpstr>
      <vt:lpstr>Se formula desde la acción los indicadores de proceso y sus fuentes de verificación.</vt:lpstr>
      <vt:lpstr>Para los resultados esperados se redactan los indicadores de resultado y se proponen las fuentes de verificación respectivas.</vt:lpstr>
      <vt:lpstr>La reflexión crítica</vt:lpstr>
      <vt:lpstr>La reflexión crítica</vt:lpstr>
      <vt:lpstr>Lecciones aprendidas</vt:lpstr>
      <vt:lpstr>Esta fase se diferencia de la anterior en cuanto está focalizada a establecer:</vt:lpstr>
      <vt:lpstr>Difusión de resultados</vt:lpstr>
      <vt:lpstr>Actividad indiividual</vt:lpstr>
      <vt:lpstr>Referencias bibliográficas </vt:lpstr>
    </vt:vector>
  </TitlesOfParts>
  <Company>OpenSystem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Mila</dc:creator>
  <cp:lastModifiedBy>Mila</cp:lastModifiedBy>
  <cp:revision>271</cp:revision>
  <dcterms:created xsi:type="dcterms:W3CDTF">2014-04-04T13:33:15Z</dcterms:created>
  <dcterms:modified xsi:type="dcterms:W3CDTF">2014-04-13T17:09:07Z</dcterms:modified>
</cp:coreProperties>
</file>